
<file path=[Content_Types].xml><?xml version="1.0" encoding="utf-8"?>
<Types xmlns="http://schemas.openxmlformats.org/package/2006/content-types">
  <Default Extension="png" ContentType="image/png"/>
  <Default Extension="bin" ContentType="application/vnd.ms-office.activeX"/>
  <Default Extension="tmp"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ctiveX/activeX1.xml" ContentType="application/vnd.ms-office.activeX+xml"/>
  <Override PartName="/ppt/activeX/activeX2.xml" ContentType="application/vnd.ms-office.activeX+xml"/>
  <Override PartName="/ppt/activeX/activeX3.xml" ContentType="application/vnd.ms-office.activeX+xml"/>
  <Override PartName="/ppt/activeX/activeX4.xml" ContentType="application/vnd.ms-office.activeX+xml"/>
  <Override PartName="/ppt/activeX/activeX5.xml" ContentType="application/vnd.ms-office.activeX+xml"/>
  <Override PartName="/ppt/activeX/activeX6.xml" ContentType="application/vnd.ms-office.activeX+xml"/>
  <Override PartName="/ppt/activeX/activeX7.xml" ContentType="application/vnd.ms-office.activeX+xml"/>
  <Override PartName="/ppt/activeX/activeX8.xml" ContentType="application/vnd.ms-office.activeX+xml"/>
  <Override PartName="/ppt/notesSlides/notesSlide5.xml" ContentType="application/vnd.openxmlformats-officedocument.presentationml.notesSlide+xml"/>
  <Override PartName="/ppt/activeX/activeX9.xml" ContentType="application/vnd.ms-office.activeX+xml"/>
  <Override PartName="/ppt/activeX/activeX10.xml" ContentType="application/vnd.ms-office.activeX+xml"/>
  <Override PartName="/ppt/activeX/activeX11.xml" ContentType="application/vnd.ms-office.activeX+xml"/>
  <Override PartName="/ppt/notesSlides/notesSlide6.xml" ContentType="application/vnd.openxmlformats-officedocument.presentationml.notesSlide+xml"/>
  <Override PartName="/ppt/activeX/activeX12.xml" ContentType="application/vnd.ms-office.activeX+xml"/>
  <Override PartName="/ppt/activeX/activeX13.xml" ContentType="application/vnd.ms-office.activeX+xml"/>
  <Override PartName="/ppt/activeX/activeX14.xml" ContentType="application/vnd.ms-office.activeX+xml"/>
  <Override PartName="/ppt/activeX/activeX15.xml" ContentType="application/vnd.ms-office.activeX+xml"/>
  <Override PartName="/ppt/activeX/activeX16.xml" ContentType="application/vnd.ms-office.activeX+xml"/>
  <Override PartName="/ppt/activeX/activeX17.xml" ContentType="application/vnd.ms-office.activeX+xml"/>
  <Override PartName="/ppt/activeX/activeX18.xml" ContentType="application/vnd.ms-office.activeX+xml"/>
  <Override PartName="/ppt/activeX/activeX19.xml" ContentType="application/vnd.ms-office.activeX+xml"/>
  <Override PartName="/ppt/notesSlides/notesSlide7.xml" ContentType="application/vnd.openxmlformats-officedocument.presentationml.notesSlide+xml"/>
  <Override PartName="/ppt/activeX/activeX20.xml" ContentType="application/vnd.ms-office.activeX+xml"/>
  <Override PartName="/ppt/activeX/activeX21.xml" ContentType="application/vnd.ms-office.activeX+xml"/>
  <Override PartName="/ppt/activeX/activeX22.xml" ContentType="application/vnd.ms-office.activeX+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5"/>
  </p:notesMasterIdLst>
  <p:sldIdLst>
    <p:sldId id="256" r:id="rId2"/>
    <p:sldId id="257" r:id="rId3"/>
    <p:sldId id="258" r:id="rId4"/>
    <p:sldId id="259" r:id="rId5"/>
    <p:sldId id="260" r:id="rId6"/>
    <p:sldId id="262" r:id="rId7"/>
    <p:sldId id="263" r:id="rId8"/>
    <p:sldId id="265" r:id="rId9"/>
    <p:sldId id="268" r:id="rId10"/>
    <p:sldId id="266" r:id="rId11"/>
    <p:sldId id="261" r:id="rId12"/>
    <p:sldId id="264" r:id="rId13"/>
    <p:sldId id="267" r:id="rId14"/>
  </p:sldIdLst>
  <p:sldSz cx="9144000" cy="6858000" type="screen4x3"/>
  <p:notesSz cx="6858000" cy="91440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73136" autoAdjust="0"/>
  </p:normalViewPr>
  <p:slideViewPr>
    <p:cSldViewPr>
      <p:cViewPr varScale="1">
        <p:scale>
          <a:sx n="85" d="100"/>
          <a:sy n="85" d="100"/>
        </p:scale>
        <p:origin x="-172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10.xml.rels><?xml version="1.0" encoding="UTF-8" standalone="yes"?>
<Relationships xmlns="http://schemas.openxmlformats.org/package/2006/relationships"><Relationship Id="rId1" Type="http://schemas.microsoft.com/office/2006/relationships/activeXControlBinary" Target="activeX10.bin"/></Relationships>
</file>

<file path=ppt/activeX/_rels/activeX11.xml.rels><?xml version="1.0" encoding="UTF-8" standalone="yes"?>
<Relationships xmlns="http://schemas.openxmlformats.org/package/2006/relationships"><Relationship Id="rId1" Type="http://schemas.microsoft.com/office/2006/relationships/activeXControlBinary" Target="activeX11.bin"/></Relationships>
</file>

<file path=ppt/activeX/_rels/activeX12.xml.rels><?xml version="1.0" encoding="UTF-8" standalone="yes"?>
<Relationships xmlns="http://schemas.openxmlformats.org/package/2006/relationships"><Relationship Id="rId1" Type="http://schemas.microsoft.com/office/2006/relationships/activeXControlBinary" Target="activeX12.bin"/></Relationships>
</file>

<file path=ppt/activeX/_rels/activeX13.xml.rels><?xml version="1.0" encoding="UTF-8" standalone="yes"?>
<Relationships xmlns="http://schemas.openxmlformats.org/package/2006/relationships"><Relationship Id="rId1" Type="http://schemas.microsoft.com/office/2006/relationships/activeXControlBinary" Target="activeX13.bin"/></Relationships>
</file>

<file path=ppt/activeX/_rels/activeX14.xml.rels><?xml version="1.0" encoding="UTF-8" standalone="yes"?>
<Relationships xmlns="http://schemas.openxmlformats.org/package/2006/relationships"><Relationship Id="rId1" Type="http://schemas.microsoft.com/office/2006/relationships/activeXControlBinary" Target="activeX14.bin"/></Relationships>
</file>

<file path=ppt/activeX/_rels/activeX15.xml.rels><?xml version="1.0" encoding="UTF-8" standalone="yes"?>
<Relationships xmlns="http://schemas.openxmlformats.org/package/2006/relationships"><Relationship Id="rId1" Type="http://schemas.microsoft.com/office/2006/relationships/activeXControlBinary" Target="activeX15.bin"/></Relationships>
</file>

<file path=ppt/activeX/_rels/activeX16.xml.rels><?xml version="1.0" encoding="UTF-8" standalone="yes"?>
<Relationships xmlns="http://schemas.openxmlformats.org/package/2006/relationships"><Relationship Id="rId1" Type="http://schemas.microsoft.com/office/2006/relationships/activeXControlBinary" Target="activeX16.bin"/></Relationships>
</file>

<file path=ppt/activeX/_rels/activeX17.xml.rels><?xml version="1.0" encoding="UTF-8" standalone="yes"?>
<Relationships xmlns="http://schemas.openxmlformats.org/package/2006/relationships"><Relationship Id="rId1" Type="http://schemas.microsoft.com/office/2006/relationships/activeXControlBinary" Target="activeX17.bin"/></Relationships>
</file>

<file path=ppt/activeX/_rels/activeX18.xml.rels><?xml version="1.0" encoding="UTF-8" standalone="yes"?>
<Relationships xmlns="http://schemas.openxmlformats.org/package/2006/relationships"><Relationship Id="rId1" Type="http://schemas.microsoft.com/office/2006/relationships/activeXControlBinary" Target="activeX18.bin"/></Relationships>
</file>

<file path=ppt/activeX/_rels/activeX19.xml.rels><?xml version="1.0" encoding="UTF-8" standalone="yes"?>
<Relationships xmlns="http://schemas.openxmlformats.org/package/2006/relationships"><Relationship Id="rId1" Type="http://schemas.microsoft.com/office/2006/relationships/activeXControlBinary" Target="activeX19.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20.xml.rels><?xml version="1.0" encoding="UTF-8" standalone="yes"?>
<Relationships xmlns="http://schemas.openxmlformats.org/package/2006/relationships"><Relationship Id="rId1" Type="http://schemas.microsoft.com/office/2006/relationships/activeXControlBinary" Target="activeX20.bin"/></Relationships>
</file>

<file path=ppt/activeX/_rels/activeX21.xml.rels><?xml version="1.0" encoding="UTF-8" standalone="yes"?>
<Relationships xmlns="http://schemas.openxmlformats.org/package/2006/relationships"><Relationship Id="rId1" Type="http://schemas.microsoft.com/office/2006/relationships/activeXControlBinary" Target="activeX21.bin"/></Relationships>
</file>

<file path=ppt/activeX/_rels/activeX22.xml.rels><?xml version="1.0" encoding="UTF-8" standalone="yes"?>
<Relationships xmlns="http://schemas.openxmlformats.org/package/2006/relationships"><Relationship Id="rId1" Type="http://schemas.microsoft.com/office/2006/relationships/activeXControlBinary" Target="activeX2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_rels/activeX4.xml.rels><?xml version="1.0" encoding="UTF-8" standalone="yes"?>
<Relationships xmlns="http://schemas.openxmlformats.org/package/2006/relationships"><Relationship Id="rId1" Type="http://schemas.microsoft.com/office/2006/relationships/activeXControlBinary" Target="activeX4.bin"/></Relationships>
</file>

<file path=ppt/activeX/_rels/activeX5.xml.rels><?xml version="1.0" encoding="UTF-8" standalone="yes"?>
<Relationships xmlns="http://schemas.openxmlformats.org/package/2006/relationships"><Relationship Id="rId1" Type="http://schemas.microsoft.com/office/2006/relationships/activeXControlBinary" Target="activeX5.bin"/></Relationships>
</file>

<file path=ppt/activeX/_rels/activeX6.xml.rels><?xml version="1.0" encoding="UTF-8" standalone="yes"?>
<Relationships xmlns="http://schemas.openxmlformats.org/package/2006/relationships"><Relationship Id="rId1" Type="http://schemas.microsoft.com/office/2006/relationships/activeXControlBinary" Target="activeX6.bin"/></Relationships>
</file>

<file path=ppt/activeX/_rels/activeX7.xml.rels><?xml version="1.0" encoding="UTF-8" standalone="yes"?>
<Relationships xmlns="http://schemas.openxmlformats.org/package/2006/relationships"><Relationship Id="rId1" Type="http://schemas.microsoft.com/office/2006/relationships/activeXControlBinary" Target="activeX7.bin"/></Relationships>
</file>

<file path=ppt/activeX/_rels/activeX8.xml.rels><?xml version="1.0" encoding="UTF-8" standalone="yes"?>
<Relationships xmlns="http://schemas.openxmlformats.org/package/2006/relationships"><Relationship Id="rId1" Type="http://schemas.microsoft.com/office/2006/relationships/activeXControlBinary" Target="activeX8.bin"/></Relationships>
</file>

<file path=ppt/activeX/_rels/activeX9.xml.rels><?xml version="1.0" encoding="UTF-8" standalone="yes"?>
<Relationships xmlns="http://schemas.openxmlformats.org/package/2006/relationships"><Relationship Id="rId1" Type="http://schemas.microsoft.com/office/2006/relationships/activeXControlBinary" Target="activeX9.bin"/></Relationships>
</file>

<file path=ppt/activeX/activeX1.xml><?xml version="1.0" encoding="utf-8"?>
<ax:ocx xmlns:ax="http://schemas.microsoft.com/office/2006/activeX" xmlns:r="http://schemas.openxmlformats.org/officeDocument/2006/relationships" ax:classid="{8BD21D10-EC42-11CE-9E0D-00AA006002F3}" ax:persistence="persistStorage" r:id="rId1"/>
</file>

<file path=ppt/activeX/activeX10.xml><?xml version="1.0" encoding="utf-8"?>
<ax:ocx xmlns:ax="http://schemas.microsoft.com/office/2006/activeX" xmlns:r="http://schemas.openxmlformats.org/officeDocument/2006/relationships" ax:classid="{8BD21D10-EC42-11CE-9E0D-00AA006002F3}" ax:persistence="persistStorage" r:id="rId1"/>
</file>

<file path=ppt/activeX/activeX11.xml><?xml version="1.0" encoding="utf-8"?>
<ax:ocx xmlns:ax="http://schemas.microsoft.com/office/2006/activeX" xmlns:r="http://schemas.openxmlformats.org/officeDocument/2006/relationships" ax:classid="{8BD21D10-EC42-11CE-9E0D-00AA006002F3}" ax:persistence="persistStorage" r:id="rId1"/>
</file>

<file path=ppt/activeX/activeX12.xml><?xml version="1.0" encoding="utf-8"?>
<ax:ocx xmlns:ax="http://schemas.microsoft.com/office/2006/activeX" xmlns:r="http://schemas.openxmlformats.org/officeDocument/2006/relationships" ax:classid="{8BD21D10-EC42-11CE-9E0D-00AA006002F3}" ax:persistence="persistStorage" r:id="rId1"/>
</file>

<file path=ppt/activeX/activeX13.xml><?xml version="1.0" encoding="utf-8"?>
<ax:ocx xmlns:ax="http://schemas.microsoft.com/office/2006/activeX" xmlns:r="http://schemas.openxmlformats.org/officeDocument/2006/relationships" ax:classid="{8BD21D10-EC42-11CE-9E0D-00AA006002F3}" ax:persistence="persistStorage" r:id="rId1"/>
</file>

<file path=ppt/activeX/activeX14.xml><?xml version="1.0" encoding="utf-8"?>
<ax:ocx xmlns:ax="http://schemas.microsoft.com/office/2006/activeX" xmlns:r="http://schemas.openxmlformats.org/officeDocument/2006/relationships" ax:classid="{8BD21D10-EC42-11CE-9E0D-00AA006002F3}" ax:persistence="persistStorage" r:id="rId1"/>
</file>

<file path=ppt/activeX/activeX15.xml><?xml version="1.0" encoding="utf-8"?>
<ax:ocx xmlns:ax="http://schemas.microsoft.com/office/2006/activeX" xmlns:r="http://schemas.openxmlformats.org/officeDocument/2006/relationships" ax:classid="{8BD21D10-EC42-11CE-9E0D-00AA006002F3}" ax:persistence="persistStorage" r:id="rId1"/>
</file>

<file path=ppt/activeX/activeX16.xml><?xml version="1.0" encoding="utf-8"?>
<ax:ocx xmlns:ax="http://schemas.microsoft.com/office/2006/activeX" xmlns:r="http://schemas.openxmlformats.org/officeDocument/2006/relationships" ax:classid="{8BD21D10-EC42-11CE-9E0D-00AA006002F3}" ax:persistence="persistStorage" r:id="rId1"/>
</file>

<file path=ppt/activeX/activeX17.xml><?xml version="1.0" encoding="utf-8"?>
<ax:ocx xmlns:ax="http://schemas.microsoft.com/office/2006/activeX" xmlns:r="http://schemas.openxmlformats.org/officeDocument/2006/relationships" ax:classid="{8BD21D10-EC42-11CE-9E0D-00AA006002F3}" ax:persistence="persistStorage" r:id="rId1"/>
</file>

<file path=ppt/activeX/activeX18.xml><?xml version="1.0" encoding="utf-8"?>
<ax:ocx xmlns:ax="http://schemas.microsoft.com/office/2006/activeX" xmlns:r="http://schemas.openxmlformats.org/officeDocument/2006/relationships" ax:classid="{8BD21D10-EC42-11CE-9E0D-00AA006002F3}" ax:persistence="persistStorage" r:id="rId1"/>
</file>

<file path=ppt/activeX/activeX19.xml><?xml version="1.0" encoding="utf-8"?>
<ax:ocx xmlns:ax="http://schemas.microsoft.com/office/2006/activeX" xmlns:r="http://schemas.openxmlformats.org/officeDocument/2006/relationships" ax:classid="{8BD21D10-EC42-11CE-9E0D-00AA006002F3}" ax:persistence="persistStorage" r:id="rId1"/>
</file>

<file path=ppt/activeX/activeX2.xml><?xml version="1.0" encoding="utf-8"?>
<ax:ocx xmlns:ax="http://schemas.microsoft.com/office/2006/activeX" xmlns:r="http://schemas.openxmlformats.org/officeDocument/2006/relationships" ax:classid="{8BD21D10-EC42-11CE-9E0D-00AA006002F3}" ax:persistence="persistStorage" r:id="rId1"/>
</file>

<file path=ppt/activeX/activeX20.xml><?xml version="1.0" encoding="utf-8"?>
<ax:ocx xmlns:ax="http://schemas.microsoft.com/office/2006/activeX" xmlns:r="http://schemas.openxmlformats.org/officeDocument/2006/relationships" ax:classid="{8BD21D10-EC42-11CE-9E0D-00AA006002F3}" ax:persistence="persistStorage" r:id="rId1"/>
</file>

<file path=ppt/activeX/activeX21.xml><?xml version="1.0" encoding="utf-8"?>
<ax:ocx xmlns:ax="http://schemas.microsoft.com/office/2006/activeX" xmlns:r="http://schemas.openxmlformats.org/officeDocument/2006/relationships" ax:classid="{8BD21D10-EC42-11CE-9E0D-00AA006002F3}" ax:persistence="persistStorage" r:id="rId1"/>
</file>

<file path=ppt/activeX/activeX22.xml><?xml version="1.0" encoding="utf-8"?>
<ax:ocx xmlns:ax="http://schemas.microsoft.com/office/2006/activeX" xmlns:r="http://schemas.openxmlformats.org/officeDocument/2006/relationships" ax:classid="{8BD21D10-EC42-11CE-9E0D-00AA006002F3}" ax:persistence="persistStorage" r:id="rId1"/>
</file>

<file path=ppt/activeX/activeX3.xml><?xml version="1.0" encoding="utf-8"?>
<ax:ocx xmlns:ax="http://schemas.microsoft.com/office/2006/activeX" xmlns:r="http://schemas.openxmlformats.org/officeDocument/2006/relationships" ax:classid="{8BD21D10-EC42-11CE-9E0D-00AA006002F3}" ax:persistence="persistStorage" r:id="rId1"/>
</file>

<file path=ppt/activeX/activeX4.xml><?xml version="1.0" encoding="utf-8"?>
<ax:ocx xmlns:ax="http://schemas.microsoft.com/office/2006/activeX" xmlns:r="http://schemas.openxmlformats.org/officeDocument/2006/relationships" ax:classid="{8BD21D10-EC42-11CE-9E0D-00AA006002F3}" ax:persistence="persistStorage" r:id="rId1"/>
</file>

<file path=ppt/activeX/activeX5.xml><?xml version="1.0" encoding="utf-8"?>
<ax:ocx xmlns:ax="http://schemas.microsoft.com/office/2006/activeX" xmlns:r="http://schemas.openxmlformats.org/officeDocument/2006/relationships" ax:classid="{8BD21D10-EC42-11CE-9E0D-00AA006002F3}" ax:persistence="persistStorage" r:id="rId1"/>
</file>

<file path=ppt/activeX/activeX6.xml><?xml version="1.0" encoding="utf-8"?>
<ax:ocx xmlns:ax="http://schemas.microsoft.com/office/2006/activeX" xmlns:r="http://schemas.openxmlformats.org/officeDocument/2006/relationships" ax:classid="{8BD21D10-EC42-11CE-9E0D-00AA006002F3}" ax:persistence="persistStorage" r:id="rId1"/>
</file>

<file path=ppt/activeX/activeX7.xml><?xml version="1.0" encoding="utf-8"?>
<ax:ocx xmlns:ax="http://schemas.microsoft.com/office/2006/activeX" xmlns:r="http://schemas.openxmlformats.org/officeDocument/2006/relationships" ax:classid="{8BD21D10-EC42-11CE-9E0D-00AA006002F3}" ax:persistence="persistStorage" r:id="rId1"/>
</file>

<file path=ppt/activeX/activeX8.xml><?xml version="1.0" encoding="utf-8"?>
<ax:ocx xmlns:ax="http://schemas.microsoft.com/office/2006/activeX" xmlns:r="http://schemas.openxmlformats.org/officeDocument/2006/relationships" ax:classid="{8BD21D10-EC42-11CE-9E0D-00AA006002F3}" ax:persistence="persistStorage" r:id="rId1"/>
</file>

<file path=ppt/activeX/activeX9.xml><?xml version="1.0" encoding="utf-8"?>
<ax:ocx xmlns:ax="http://schemas.microsoft.com/office/2006/activeX" xmlns:r="http://schemas.openxmlformats.org/officeDocument/2006/relationships" ax:classid="{8BD21D10-EC42-11CE-9E0D-00AA006002F3}"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2D2866-97A0-4700-BFDE-04C92F7834D7}" type="datetimeFigureOut">
              <a:rPr lang="en-AU" smtClean="0"/>
              <a:t>29/11/2017</a:t>
            </a:fld>
            <a:endParaRPr lang="en-AU"/>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E03AAD-CF60-4DB4-ABDC-BF318A7B9669}" type="slidenum">
              <a:rPr lang="en-AU" smtClean="0"/>
              <a:t>‹#›</a:t>
            </a:fld>
            <a:endParaRPr lang="en-AU"/>
          </a:p>
        </p:txBody>
      </p:sp>
    </p:spTree>
    <p:extLst>
      <p:ext uri="{BB962C8B-B14F-4D97-AF65-F5344CB8AC3E}">
        <p14:creationId xmlns:p14="http://schemas.microsoft.com/office/powerpoint/2010/main" val="101404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You may wist to print a ‘Notes Pages’ version of this presentation before using</a:t>
            </a:r>
            <a:r>
              <a:rPr lang="en-AU" baseline="0" dirty="0" smtClean="0"/>
              <a:t> it with your class in order to have access to these Teacher’s notes. Alternatively, tick the ‘Use Presenter View’ option when showing the presentation to your class.</a:t>
            </a:r>
            <a:endParaRPr lang="en-AU" dirty="0" smtClean="0"/>
          </a:p>
          <a:p>
            <a:endParaRPr lang="en-AU" dirty="0"/>
          </a:p>
        </p:txBody>
      </p:sp>
      <p:sp>
        <p:nvSpPr>
          <p:cNvPr id="4" name="Slide Number Placeholder 3"/>
          <p:cNvSpPr>
            <a:spLocks noGrp="1"/>
          </p:cNvSpPr>
          <p:nvPr>
            <p:ph type="sldNum" sz="quarter" idx="10"/>
          </p:nvPr>
        </p:nvSpPr>
        <p:spPr/>
        <p:txBody>
          <a:bodyPr/>
          <a:lstStyle/>
          <a:p>
            <a:fld id="{D5E03AAD-CF60-4DB4-ABDC-BF318A7B9669}" type="slidenum">
              <a:rPr lang="en-AU" smtClean="0"/>
              <a:t>1</a:t>
            </a:fld>
            <a:endParaRPr lang="en-AU"/>
          </a:p>
        </p:txBody>
      </p:sp>
    </p:spTree>
    <p:extLst>
      <p:ext uri="{BB962C8B-B14F-4D97-AF65-F5344CB8AC3E}">
        <p14:creationId xmlns:p14="http://schemas.microsoft.com/office/powerpoint/2010/main" val="35094688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As a class, discuss this statement/joke.</a:t>
            </a:r>
            <a:endParaRPr lang="en-AU" baseline="0" dirty="0" smtClean="0"/>
          </a:p>
          <a:p>
            <a:r>
              <a:rPr lang="en-AU" baseline="0" dirty="0" smtClean="0"/>
              <a:t>If you get stuck, try converting the binary number 10 into a decimal number.</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10</a:t>
            </a:fld>
            <a:endParaRPr lang="en-AU"/>
          </a:p>
        </p:txBody>
      </p:sp>
    </p:spTree>
    <p:extLst>
      <p:ext uri="{BB962C8B-B14F-4D97-AF65-F5344CB8AC3E}">
        <p14:creationId xmlns:p14="http://schemas.microsoft.com/office/powerpoint/2010/main" val="29626711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Please use the ‘Back’ button to navigate back to the</a:t>
            </a:r>
            <a:r>
              <a:rPr lang="en-AU" baseline="0" dirty="0" smtClean="0"/>
              <a:t> presentation.</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11</a:t>
            </a:fld>
            <a:endParaRPr lang="en-AU"/>
          </a:p>
        </p:txBody>
      </p:sp>
    </p:spTree>
    <p:extLst>
      <p:ext uri="{BB962C8B-B14F-4D97-AF65-F5344CB8AC3E}">
        <p14:creationId xmlns:p14="http://schemas.microsoft.com/office/powerpoint/2010/main" val="27519410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Please use the ‘Back’ button to navigate back to the</a:t>
            </a:r>
            <a:r>
              <a:rPr lang="en-AU" baseline="0" dirty="0" smtClean="0"/>
              <a:t> presentation.</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12</a:t>
            </a:fld>
            <a:endParaRPr lang="en-AU"/>
          </a:p>
        </p:txBody>
      </p:sp>
    </p:spTree>
    <p:extLst>
      <p:ext uri="{BB962C8B-B14F-4D97-AF65-F5344CB8AC3E}">
        <p14:creationId xmlns:p14="http://schemas.microsoft.com/office/powerpoint/2010/main" val="22989914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Please use the ‘Back’ button to navigate back to the</a:t>
            </a:r>
            <a:r>
              <a:rPr lang="en-AU" baseline="0" dirty="0" smtClean="0"/>
              <a:t> presentation.</a:t>
            </a:r>
            <a:endParaRPr lang="en-AU" dirty="0" smtClean="0"/>
          </a:p>
          <a:p>
            <a:endParaRPr lang="en-AU" dirty="0"/>
          </a:p>
        </p:txBody>
      </p:sp>
      <p:sp>
        <p:nvSpPr>
          <p:cNvPr id="4" name="Slide Number Placeholder 3"/>
          <p:cNvSpPr>
            <a:spLocks noGrp="1"/>
          </p:cNvSpPr>
          <p:nvPr>
            <p:ph type="sldNum" sz="quarter" idx="10"/>
          </p:nvPr>
        </p:nvSpPr>
        <p:spPr/>
        <p:txBody>
          <a:bodyPr/>
          <a:lstStyle/>
          <a:p>
            <a:fld id="{D5E03AAD-CF60-4DB4-ABDC-BF318A7B9669}" type="slidenum">
              <a:rPr lang="en-AU" smtClean="0"/>
              <a:t>13</a:t>
            </a:fld>
            <a:endParaRPr lang="en-AU"/>
          </a:p>
        </p:txBody>
      </p:sp>
    </p:spTree>
    <p:extLst>
      <p:ext uri="{BB962C8B-B14F-4D97-AF65-F5344CB8AC3E}">
        <p14:creationId xmlns:p14="http://schemas.microsoft.com/office/powerpoint/2010/main" val="1075240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Discuss the reason why computers</a:t>
            </a:r>
            <a:r>
              <a:rPr lang="en-AU" baseline="0" dirty="0" smtClean="0"/>
              <a:t> are called ‘digital devices’ with the class.</a:t>
            </a:r>
          </a:p>
          <a:p>
            <a:r>
              <a:rPr lang="en-AU" baseline="0" dirty="0" smtClean="0"/>
              <a:t>Clicking on the 2 possible answers will reveal if the answer is correct or incorrect.</a:t>
            </a:r>
            <a:r>
              <a:rPr lang="en-AU" dirty="0" smtClean="0"/>
              <a:t> </a:t>
            </a:r>
            <a:endParaRPr lang="en-AU" dirty="0"/>
          </a:p>
        </p:txBody>
      </p:sp>
      <p:sp>
        <p:nvSpPr>
          <p:cNvPr id="4" name="Slide Number Placeholder 3"/>
          <p:cNvSpPr>
            <a:spLocks noGrp="1"/>
          </p:cNvSpPr>
          <p:nvPr>
            <p:ph type="sldNum" sz="quarter" idx="10"/>
          </p:nvPr>
        </p:nvSpPr>
        <p:spPr/>
        <p:txBody>
          <a:bodyPr/>
          <a:lstStyle/>
          <a:p>
            <a:fld id="{D5E03AAD-CF60-4DB4-ABDC-BF318A7B9669}" type="slidenum">
              <a:rPr lang="en-AU" smtClean="0"/>
              <a:t>2</a:t>
            </a:fld>
            <a:endParaRPr lang="en-AU"/>
          </a:p>
        </p:txBody>
      </p:sp>
    </p:spTree>
    <p:extLst>
      <p:ext uri="{BB962C8B-B14F-4D97-AF65-F5344CB8AC3E}">
        <p14:creationId xmlns:p14="http://schemas.microsoft.com/office/powerpoint/2010/main" val="2883808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Discuss the definition of a</a:t>
            </a:r>
            <a:r>
              <a:rPr lang="en-AU" baseline="0" dirty="0" smtClean="0"/>
              <a:t> ‘binary digit’ with the class.</a:t>
            </a:r>
          </a:p>
          <a:p>
            <a:r>
              <a:rPr lang="en-AU" baseline="0" dirty="0" smtClean="0"/>
              <a:t>Clicking on the 3 possible answers will reveal if the answer is correct or incorrect.</a:t>
            </a:r>
            <a:r>
              <a:rPr lang="en-AU" dirty="0" smtClean="0"/>
              <a:t> </a:t>
            </a:r>
          </a:p>
        </p:txBody>
      </p:sp>
      <p:sp>
        <p:nvSpPr>
          <p:cNvPr id="4" name="Slide Number Placeholder 3"/>
          <p:cNvSpPr>
            <a:spLocks noGrp="1"/>
          </p:cNvSpPr>
          <p:nvPr>
            <p:ph type="sldNum" sz="quarter" idx="10"/>
          </p:nvPr>
        </p:nvSpPr>
        <p:spPr/>
        <p:txBody>
          <a:bodyPr/>
          <a:lstStyle/>
          <a:p>
            <a:fld id="{D5E03AAD-CF60-4DB4-ABDC-BF318A7B9669}" type="slidenum">
              <a:rPr lang="en-AU" smtClean="0"/>
              <a:t>3</a:t>
            </a:fld>
            <a:endParaRPr lang="en-AU"/>
          </a:p>
        </p:txBody>
      </p:sp>
    </p:spTree>
    <p:extLst>
      <p:ext uri="{BB962C8B-B14F-4D97-AF65-F5344CB8AC3E}">
        <p14:creationId xmlns:p14="http://schemas.microsoft.com/office/powerpoint/2010/main" val="1490629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Discuss </a:t>
            </a:r>
            <a:r>
              <a:rPr lang="en-AU" baseline="0" dirty="0" smtClean="0"/>
              <a:t>with the class how binary is used to improve the accuracy of computers.</a:t>
            </a:r>
          </a:p>
          <a:p>
            <a:r>
              <a:rPr lang="en-AU" baseline="0" dirty="0" smtClean="0"/>
              <a:t>Clicking ‘Click here to find out more’ reveals more information on the topic.</a:t>
            </a:r>
            <a:r>
              <a:rPr lang="en-AU" dirty="0" smtClean="0"/>
              <a:t> </a:t>
            </a:r>
          </a:p>
        </p:txBody>
      </p:sp>
      <p:sp>
        <p:nvSpPr>
          <p:cNvPr id="4" name="Slide Number Placeholder 3"/>
          <p:cNvSpPr>
            <a:spLocks noGrp="1"/>
          </p:cNvSpPr>
          <p:nvPr>
            <p:ph type="sldNum" sz="quarter" idx="10"/>
          </p:nvPr>
        </p:nvSpPr>
        <p:spPr/>
        <p:txBody>
          <a:bodyPr/>
          <a:lstStyle/>
          <a:p>
            <a:fld id="{D5E03AAD-CF60-4DB4-ABDC-BF318A7B9669}" type="slidenum">
              <a:rPr lang="en-AU" smtClean="0"/>
              <a:t>4</a:t>
            </a:fld>
            <a:endParaRPr lang="en-AU"/>
          </a:p>
        </p:txBody>
      </p:sp>
    </p:spTree>
    <p:extLst>
      <p:ext uri="{BB962C8B-B14F-4D97-AF65-F5344CB8AC3E}">
        <p14:creationId xmlns:p14="http://schemas.microsoft.com/office/powerpoint/2010/main" val="2975350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Students</a:t>
            </a:r>
            <a:r>
              <a:rPr lang="en-AU" baseline="0" dirty="0" smtClean="0"/>
              <a:t> can use a calculator to find the value of 2 to various powers.</a:t>
            </a:r>
          </a:p>
          <a:p>
            <a:r>
              <a:rPr lang="en-AU" baseline="0" dirty="0" smtClean="0"/>
              <a:t>Click the grey boxes to reveal the answer to each exponential.</a:t>
            </a:r>
          </a:p>
          <a:p>
            <a:r>
              <a:rPr lang="en-AU" baseline="0" dirty="0" smtClean="0"/>
              <a:t>During the presentation, it is possible to click in the white boxes in the second table and type answers. Each time there is a number 1 in the byte (0110 0101) enter the decimal value from the first table.</a:t>
            </a:r>
          </a:p>
          <a:p>
            <a:r>
              <a:rPr lang="en-AU" baseline="0" dirty="0" smtClean="0"/>
              <a:t>Click ‘Check your answer’ to see the solution.</a:t>
            </a:r>
          </a:p>
          <a:p>
            <a:r>
              <a:rPr lang="en-AU" baseline="0" dirty="0" smtClean="0"/>
              <a:t>Click ‘Instructions’ to open a slide with detailed instructions and examples.</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5</a:t>
            </a:fld>
            <a:endParaRPr lang="en-AU"/>
          </a:p>
        </p:txBody>
      </p:sp>
    </p:spTree>
    <p:extLst>
      <p:ext uri="{BB962C8B-B14F-4D97-AF65-F5344CB8AC3E}">
        <p14:creationId xmlns:p14="http://schemas.microsoft.com/office/powerpoint/2010/main" val="2064740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Students will</a:t>
            </a:r>
            <a:r>
              <a:rPr lang="en-AU" baseline="0" dirty="0" smtClean="0"/>
              <a:t> practice the process by converting 3 more binary numbers into their decimal equivalent.</a:t>
            </a:r>
          </a:p>
          <a:p>
            <a:r>
              <a:rPr lang="en-AU" baseline="0" dirty="0" smtClean="0"/>
              <a:t>During the presentation, it is possible to click in the white boxes under the table and type answers.</a:t>
            </a:r>
          </a:p>
          <a:p>
            <a:r>
              <a:rPr lang="en-AU" baseline="0" dirty="0" smtClean="0"/>
              <a:t>Clicking any of the ‘Check your answer’ buttons will reveal the correct answer.</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6</a:t>
            </a:fld>
            <a:endParaRPr lang="en-AU"/>
          </a:p>
        </p:txBody>
      </p:sp>
    </p:spTree>
    <p:extLst>
      <p:ext uri="{BB962C8B-B14F-4D97-AF65-F5344CB8AC3E}">
        <p14:creationId xmlns:p14="http://schemas.microsoft.com/office/powerpoint/2010/main" val="1328131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Students</a:t>
            </a:r>
            <a:r>
              <a:rPr lang="en-AU" baseline="0" dirty="0" smtClean="0"/>
              <a:t> will attempt to convert the decimal number 55 into a binary number.</a:t>
            </a:r>
          </a:p>
          <a:p>
            <a:r>
              <a:rPr lang="en-AU" baseline="0" dirty="0" smtClean="0"/>
              <a:t>Click the grey boxes to reveal the step-by-step process.</a:t>
            </a:r>
          </a:p>
          <a:p>
            <a:r>
              <a:rPr lang="en-AU" baseline="0" dirty="0" smtClean="0"/>
              <a:t>During the presentation, it is possible to click in the white boxes in the last row and type answers.</a:t>
            </a:r>
          </a:p>
          <a:p>
            <a:r>
              <a:rPr lang="en-AU" baseline="0" dirty="0" smtClean="0"/>
              <a:t>Click ‘Check your answer’ to see the solution.</a:t>
            </a:r>
          </a:p>
          <a:p>
            <a:r>
              <a:rPr lang="en-AU" baseline="0" dirty="0" smtClean="0"/>
              <a:t>Click ‘Instructions’ to open a slide with detailed instructions and examples.</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7</a:t>
            </a:fld>
            <a:endParaRPr lang="en-AU"/>
          </a:p>
        </p:txBody>
      </p:sp>
    </p:spTree>
    <p:extLst>
      <p:ext uri="{BB962C8B-B14F-4D97-AF65-F5344CB8AC3E}">
        <p14:creationId xmlns:p14="http://schemas.microsoft.com/office/powerpoint/2010/main" val="3037974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Students will</a:t>
            </a:r>
            <a:r>
              <a:rPr lang="en-AU" baseline="0" dirty="0" smtClean="0"/>
              <a:t> practice the process by converting 3 more decimal numbers into their binary equivalent.</a:t>
            </a:r>
          </a:p>
          <a:p>
            <a:r>
              <a:rPr lang="en-AU" baseline="0" dirty="0" smtClean="0"/>
              <a:t>During the presentation, it is possible to click in the white boxes under the table and type answers.</a:t>
            </a:r>
          </a:p>
          <a:p>
            <a:r>
              <a:rPr lang="en-AU" baseline="0" dirty="0" smtClean="0"/>
              <a:t>Clicking any of the ‘Check your answer’ buttons will reveal the correct answer.</a:t>
            </a:r>
            <a:endParaRPr lang="en-AU"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8</a:t>
            </a:fld>
            <a:endParaRPr lang="en-AU"/>
          </a:p>
        </p:txBody>
      </p:sp>
    </p:spTree>
    <p:extLst>
      <p:ext uri="{BB962C8B-B14F-4D97-AF65-F5344CB8AC3E}">
        <p14:creationId xmlns:p14="http://schemas.microsoft.com/office/powerpoint/2010/main" val="35456571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smtClean="0"/>
              <a:t>Teacher’s notes</a:t>
            </a:r>
          </a:p>
          <a:p>
            <a:r>
              <a:rPr lang="en-AU" dirty="0" smtClean="0"/>
              <a:t>To extend this activity or to provide more support/understanding,</a:t>
            </a:r>
            <a:r>
              <a:rPr lang="en-AU" baseline="0" dirty="0" smtClean="0"/>
              <a:t> please consider the sites listed in </a:t>
            </a:r>
            <a:r>
              <a:rPr lang="en-AU" baseline="0" smtClean="0"/>
              <a:t>the slide.</a:t>
            </a:r>
            <a:endParaRPr lang="en-AU" baseline="0" dirty="0" smtClean="0"/>
          </a:p>
        </p:txBody>
      </p:sp>
      <p:sp>
        <p:nvSpPr>
          <p:cNvPr id="4" name="Slide Number Placeholder 3"/>
          <p:cNvSpPr>
            <a:spLocks noGrp="1"/>
          </p:cNvSpPr>
          <p:nvPr>
            <p:ph type="sldNum" sz="quarter" idx="10"/>
          </p:nvPr>
        </p:nvSpPr>
        <p:spPr/>
        <p:txBody>
          <a:bodyPr/>
          <a:lstStyle/>
          <a:p>
            <a:fld id="{D5E03AAD-CF60-4DB4-ABDC-BF318A7B9669}" type="slidenum">
              <a:rPr lang="en-AU" smtClean="0"/>
              <a:t>9</a:t>
            </a:fld>
            <a:endParaRPr lang="en-AU"/>
          </a:p>
        </p:txBody>
      </p:sp>
    </p:spTree>
    <p:extLst>
      <p:ext uri="{BB962C8B-B14F-4D97-AF65-F5344CB8AC3E}">
        <p14:creationId xmlns:p14="http://schemas.microsoft.com/office/powerpoint/2010/main" val="3733721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u="none"/>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1D8BD707-D9CF-40AE-B4C6-C98DA3205C09}" type="datetimeFigureOut">
              <a:rPr lang="en-US" smtClean="0"/>
              <a:pPr/>
              <a:t>11/29/2017</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slide" Target="slide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tmp"/></Relationships>
</file>

<file path=ppt/slides/_rels/slide13.xml.rels><?xml version="1.0" encoding="UTF-8" standalone="yes"?>
<Relationships xmlns="http://schemas.openxmlformats.org/package/2006/relationships"><Relationship Id="rId3" Type="http://schemas.openxmlformats.org/officeDocument/2006/relationships/hyperlink" Target="http://www.ausgoal.gov.au/"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slide" Target="slide1.xml"/><Relationship Id="rId5" Type="http://schemas.openxmlformats.org/officeDocument/2006/relationships/hyperlink" Target="mailto:legal@det.nsw.edu.au" TargetMode="External"/><Relationship Id="rId4" Type="http://schemas.openxmlformats.org/officeDocument/2006/relationships/hyperlink" Target="http://creativecommons.org/licenses/by/4.0/"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control" Target="../activeX/activeX7.xml"/><Relationship Id="rId13" Type="http://schemas.openxmlformats.org/officeDocument/2006/relationships/image" Target="../media/image5.wmf"/><Relationship Id="rId3" Type="http://schemas.openxmlformats.org/officeDocument/2006/relationships/control" Target="../activeX/activeX2.xml"/><Relationship Id="rId7" Type="http://schemas.openxmlformats.org/officeDocument/2006/relationships/control" Target="../activeX/activeX6.xml"/><Relationship Id="rId12" Type="http://schemas.openxmlformats.org/officeDocument/2006/relationships/slide" Target="slide11.xml"/><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control" Target="../activeX/activeX5.xml"/><Relationship Id="rId11" Type="http://schemas.openxmlformats.org/officeDocument/2006/relationships/notesSlide" Target="../notesSlides/notesSlide5.xml"/><Relationship Id="rId5" Type="http://schemas.openxmlformats.org/officeDocument/2006/relationships/control" Target="../activeX/activeX4.xml"/><Relationship Id="rId10" Type="http://schemas.openxmlformats.org/officeDocument/2006/relationships/slideLayout" Target="../slideLayouts/slideLayout2.xml"/><Relationship Id="rId4" Type="http://schemas.openxmlformats.org/officeDocument/2006/relationships/control" Target="../activeX/activeX3.xml"/><Relationship Id="rId9" Type="http://schemas.openxmlformats.org/officeDocument/2006/relationships/control" Target="../activeX/activeX8.xml"/></Relationships>
</file>

<file path=ppt/slides/_rels/slide6.xml.rels><?xml version="1.0" encoding="UTF-8" standalone="yes"?>
<Relationships xmlns="http://schemas.openxmlformats.org/package/2006/relationships"><Relationship Id="rId3" Type="http://schemas.openxmlformats.org/officeDocument/2006/relationships/control" Target="../activeX/activeX10.xml"/><Relationship Id="rId7" Type="http://schemas.openxmlformats.org/officeDocument/2006/relationships/image" Target="../media/image7.wmf"/><Relationship Id="rId2" Type="http://schemas.openxmlformats.org/officeDocument/2006/relationships/control" Target="../activeX/activeX9.xml"/><Relationship Id="rId1" Type="http://schemas.openxmlformats.org/officeDocument/2006/relationships/vmlDrawing" Target="../drawings/vmlDrawing2.v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control" Target="../activeX/activeX11.xml"/></Relationships>
</file>

<file path=ppt/slides/_rels/slide7.xml.rels><?xml version="1.0" encoding="UTF-8" standalone="yes"?>
<Relationships xmlns="http://schemas.openxmlformats.org/package/2006/relationships"><Relationship Id="rId8" Type="http://schemas.openxmlformats.org/officeDocument/2006/relationships/control" Target="../activeX/activeX18.xml"/><Relationship Id="rId13" Type="http://schemas.openxmlformats.org/officeDocument/2006/relationships/image" Target="../media/image5.wmf"/><Relationship Id="rId3" Type="http://schemas.openxmlformats.org/officeDocument/2006/relationships/control" Target="../activeX/activeX13.xml"/><Relationship Id="rId7" Type="http://schemas.openxmlformats.org/officeDocument/2006/relationships/control" Target="../activeX/activeX17.xml"/><Relationship Id="rId12" Type="http://schemas.openxmlformats.org/officeDocument/2006/relationships/slide" Target="slide12.xml"/><Relationship Id="rId2" Type="http://schemas.openxmlformats.org/officeDocument/2006/relationships/control" Target="../activeX/activeX12.xml"/><Relationship Id="rId1" Type="http://schemas.openxmlformats.org/officeDocument/2006/relationships/vmlDrawing" Target="../drawings/vmlDrawing3.vml"/><Relationship Id="rId6" Type="http://schemas.openxmlformats.org/officeDocument/2006/relationships/control" Target="../activeX/activeX16.xml"/><Relationship Id="rId11" Type="http://schemas.openxmlformats.org/officeDocument/2006/relationships/notesSlide" Target="../notesSlides/notesSlide7.xml"/><Relationship Id="rId5" Type="http://schemas.openxmlformats.org/officeDocument/2006/relationships/control" Target="../activeX/activeX15.xml"/><Relationship Id="rId10" Type="http://schemas.openxmlformats.org/officeDocument/2006/relationships/slideLayout" Target="../slideLayouts/slideLayout2.xml"/><Relationship Id="rId4" Type="http://schemas.openxmlformats.org/officeDocument/2006/relationships/control" Target="../activeX/activeX14.xml"/><Relationship Id="rId9" Type="http://schemas.openxmlformats.org/officeDocument/2006/relationships/control" Target="../activeX/activeX19.xml"/></Relationships>
</file>

<file path=ppt/slides/_rels/slide8.xml.rels><?xml version="1.0" encoding="UTF-8" standalone="yes"?>
<Relationships xmlns="http://schemas.openxmlformats.org/package/2006/relationships"><Relationship Id="rId3" Type="http://schemas.openxmlformats.org/officeDocument/2006/relationships/control" Target="../activeX/activeX21.xml"/><Relationship Id="rId7" Type="http://schemas.openxmlformats.org/officeDocument/2006/relationships/image" Target="../media/image7.wmf"/><Relationship Id="rId2" Type="http://schemas.openxmlformats.org/officeDocument/2006/relationships/control" Target="../activeX/activeX20.xml"/><Relationship Id="rId1" Type="http://schemas.openxmlformats.org/officeDocument/2006/relationships/vmlDrawing" Target="../drawings/vmlDrawing4.vml"/><Relationship Id="rId6" Type="http://schemas.openxmlformats.org/officeDocument/2006/relationships/notesSlide" Target="../notesSlides/notesSlide8.xml"/><Relationship Id="rId5" Type="http://schemas.openxmlformats.org/officeDocument/2006/relationships/slideLayout" Target="../slideLayouts/slideLayout2.xml"/><Relationship Id="rId4" Type="http://schemas.openxmlformats.org/officeDocument/2006/relationships/control" Target="../activeX/activeX22.xml"/></Relationships>
</file>

<file path=ppt/slides/_rels/slide9.xml.rels><?xml version="1.0" encoding="UTF-8" standalone="yes"?>
<Relationships xmlns="http://schemas.openxmlformats.org/package/2006/relationships"><Relationship Id="rId3" Type="http://schemas.openxmlformats.org/officeDocument/2006/relationships/hyperlink" Target="http://csunplugged.org/binary-number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www.mathsisfun.com/binary-number-system.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47800"/>
            <a:ext cx="7315200" cy="1064776"/>
          </a:xfrm>
        </p:spPr>
        <p:txBody>
          <a:bodyPr/>
          <a:lstStyle/>
          <a:p>
            <a:r>
              <a:rPr lang="en-AU" dirty="0" smtClean="0"/>
              <a:t>Binary numbers</a:t>
            </a:r>
            <a:endParaRPr lang="en-AU" dirty="0"/>
          </a:p>
        </p:txBody>
      </p:sp>
      <p:sp>
        <p:nvSpPr>
          <p:cNvPr id="3" name="Subtitle 2"/>
          <p:cNvSpPr>
            <a:spLocks noGrp="1"/>
          </p:cNvSpPr>
          <p:nvPr>
            <p:ph type="subTitle" idx="1"/>
          </p:nvPr>
        </p:nvSpPr>
        <p:spPr>
          <a:xfrm>
            <a:off x="2933700" y="6051814"/>
            <a:ext cx="4038600" cy="228600"/>
          </a:xfrm>
        </p:spPr>
        <p:txBody>
          <a:bodyPr>
            <a:noAutofit/>
          </a:bodyPr>
          <a:lstStyle/>
          <a:p>
            <a:r>
              <a:rPr lang="en-AU" sz="1400" dirty="0" smtClean="0"/>
              <a:t>© State of NSW, Department of Education, 2017</a:t>
            </a:r>
            <a:endParaRPr lang="en-AU" sz="1400" dirty="0"/>
          </a:p>
        </p:txBody>
      </p:sp>
      <p:sp>
        <p:nvSpPr>
          <p:cNvPr id="4" name="TextBox 3"/>
          <p:cNvSpPr txBox="1"/>
          <p:nvPr/>
        </p:nvSpPr>
        <p:spPr>
          <a:xfrm>
            <a:off x="959425" y="619780"/>
            <a:ext cx="2698175" cy="523220"/>
          </a:xfrm>
          <a:prstGeom prst="rect">
            <a:avLst/>
          </a:prstGeom>
          <a:noFill/>
        </p:spPr>
        <p:txBody>
          <a:bodyPr wrap="none" rtlCol="0">
            <a:spAutoFit/>
          </a:bodyPr>
          <a:lstStyle/>
          <a:p>
            <a:r>
              <a:rPr lang="en-AU" sz="2800" dirty="0" smtClean="0"/>
              <a:t>TECHNOLOGY</a:t>
            </a:r>
            <a:endParaRPr lang="en-AU" dirty="0"/>
          </a:p>
        </p:txBody>
      </p:sp>
      <p:pic>
        <p:nvPicPr>
          <p:cNvPr id="1030" name="Picture 6" descr="New South Wales Department of Education logo" title="New South Wales Department of Education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2933" y="5934604"/>
            <a:ext cx="1481667" cy="463021"/>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txBox="1">
            <a:spLocks/>
          </p:cNvSpPr>
          <p:nvPr/>
        </p:nvSpPr>
        <p:spPr>
          <a:xfrm>
            <a:off x="7391400" y="6051814"/>
            <a:ext cx="990600" cy="228600"/>
          </a:xfrm>
          <a:prstGeom prst="rect">
            <a:avLst/>
          </a:prstGeom>
        </p:spPr>
        <p:txBody>
          <a:bodyPr vert="horz" lIns="91440" tIns="45720" rIns="91440" bIns="45720" rtlCol="0">
            <a:noAutofit/>
          </a:bodyPr>
          <a:lstStyle>
            <a:lvl1pPr marL="0" indent="0" algn="l" defTabSz="914400" rtl="0" eaLnBrk="1" latinLnBrk="0" hangingPunct="1">
              <a:spcBef>
                <a:spcPct val="20000"/>
              </a:spcBef>
              <a:buClr>
                <a:schemeClr val="tx2"/>
              </a:buClr>
              <a:buFont typeface="Wingdings" charset="2"/>
              <a:buNone/>
              <a:defRPr sz="2200" kern="1200">
                <a:solidFill>
                  <a:schemeClr val="tx1"/>
                </a:solidFill>
                <a:latin typeface="+mn-lt"/>
                <a:ea typeface="+mn-ea"/>
                <a:cs typeface="+mn-cs"/>
              </a:defRPr>
            </a:lvl1pPr>
            <a:lvl2pPr marL="457200" indent="0" algn="ctr" defTabSz="914400" rtl="0" eaLnBrk="1" latinLnBrk="0" hangingPunct="1">
              <a:spcBef>
                <a:spcPct val="20000"/>
              </a:spcBef>
              <a:buClr>
                <a:schemeClr val="tx2"/>
              </a:buClr>
              <a:buFont typeface="Wingdings" charset="2"/>
              <a:buNone/>
              <a:defRPr sz="1800" kern="1200">
                <a:solidFill>
                  <a:schemeClr val="tx1">
                    <a:tint val="75000"/>
                  </a:schemeClr>
                </a:solidFill>
                <a:latin typeface="+mn-lt"/>
                <a:ea typeface="+mn-ea"/>
                <a:cs typeface="+mn-cs"/>
              </a:defRPr>
            </a:lvl2pPr>
            <a:lvl3pPr marL="914400" indent="0" algn="ctr" defTabSz="914400" rtl="0" eaLnBrk="1" latinLnBrk="0" hangingPunct="1">
              <a:spcBef>
                <a:spcPct val="20000"/>
              </a:spcBef>
              <a:buClr>
                <a:schemeClr val="tx2"/>
              </a:buClr>
              <a:buFont typeface="Wingdings" charset="2"/>
              <a:buNone/>
              <a:defRPr sz="1600" kern="1200">
                <a:solidFill>
                  <a:schemeClr val="tx1">
                    <a:tint val="75000"/>
                  </a:schemeClr>
                </a:solidFill>
                <a:latin typeface="+mn-lt"/>
                <a:ea typeface="+mn-ea"/>
                <a:cs typeface="+mn-cs"/>
              </a:defRPr>
            </a:lvl3pPr>
            <a:lvl4pPr marL="13716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4pPr>
            <a:lvl5pPr marL="1828800" indent="0" algn="ctr" defTabSz="914400" rtl="0" eaLnBrk="1" latinLnBrk="0" hangingPunct="1">
              <a:spcBef>
                <a:spcPct val="20000"/>
              </a:spcBef>
              <a:buClr>
                <a:schemeClr val="tx2"/>
              </a:buClr>
              <a:buFont typeface="Wingdings" charset="2"/>
              <a:buNone/>
              <a:defRPr sz="1400" kern="1200">
                <a:solidFill>
                  <a:schemeClr val="tx1">
                    <a:tint val="75000"/>
                  </a:schemeClr>
                </a:solidFill>
                <a:latin typeface="+mn-lt"/>
                <a:ea typeface="+mn-ea"/>
                <a:cs typeface="+mn-cs"/>
              </a:defRPr>
            </a:lvl5pPr>
            <a:lvl6pPr marL="22860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6pPr>
            <a:lvl7pPr marL="27432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7pPr>
            <a:lvl8pPr marL="32004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8pPr>
            <a:lvl9pPr marL="3657600" indent="0" algn="ctr" defTabSz="914400" rtl="0" eaLnBrk="1" latinLnBrk="0" hangingPunct="1">
              <a:spcBef>
                <a:spcPct val="20000"/>
              </a:spcBef>
              <a:buClr>
                <a:schemeClr val="tx2"/>
              </a:buClr>
              <a:buFont typeface="Wingdings" pitchFamily="2" charset="2"/>
              <a:buNone/>
              <a:defRPr sz="1400" kern="1200">
                <a:solidFill>
                  <a:schemeClr val="tx1">
                    <a:tint val="75000"/>
                  </a:schemeClr>
                </a:solidFill>
                <a:latin typeface="+mn-lt"/>
                <a:ea typeface="+mn-ea"/>
                <a:cs typeface="+mn-cs"/>
              </a:defRPr>
            </a:lvl9pPr>
          </a:lstStyle>
          <a:p>
            <a:r>
              <a:rPr lang="en-AU" sz="1400" dirty="0" smtClean="0">
                <a:solidFill>
                  <a:schemeClr val="tx2"/>
                </a:solidFill>
                <a:hlinkClick r:id="rId4" action="ppaction://hlinksldjump"/>
              </a:rPr>
              <a:t>Copyright</a:t>
            </a:r>
            <a:endParaRPr lang="en-AU" sz="1400" dirty="0">
              <a:solidFill>
                <a:schemeClr val="tx2"/>
              </a:solidFill>
            </a:endParaRPr>
          </a:p>
        </p:txBody>
      </p:sp>
      <p:sp>
        <p:nvSpPr>
          <p:cNvPr id="7" name="TextBox 6"/>
          <p:cNvSpPr txBox="1"/>
          <p:nvPr/>
        </p:nvSpPr>
        <p:spPr>
          <a:xfrm>
            <a:off x="-12474803" y="3581400"/>
            <a:ext cx="12627203" cy="369332"/>
          </a:xfrm>
          <a:prstGeom prst="rect">
            <a:avLst/>
          </a:prstGeom>
          <a:noFill/>
        </p:spPr>
        <p:txBody>
          <a:bodyPr wrap="square" rtlCol="0">
            <a:spAutoFit/>
          </a:bodyPr>
          <a:lstStyle/>
          <a:p>
            <a:r>
              <a:rPr lang="en-AU" dirty="0"/>
              <a:t>0011111010011010100010000111100000001001010111001001001000000100101000101101001111000111110010101001</a:t>
            </a:r>
          </a:p>
        </p:txBody>
      </p:sp>
      <p:cxnSp>
        <p:nvCxnSpPr>
          <p:cNvPr id="10" name="Straight Connector 9" descr="Decorative image" title="Decorative image"/>
          <p:cNvCxnSpPr/>
          <p:nvPr/>
        </p:nvCxnSpPr>
        <p:spPr>
          <a:xfrm>
            <a:off x="-76200" y="5791200"/>
            <a:ext cx="92964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1856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repeatCount="indefinite"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000" fill="hold"/>
                                        <p:tgtEl>
                                          <p:spTgt spid="7"/>
                                        </p:tgtEl>
                                        <p:attrNameLst>
                                          <p:attrName>ppt_x</p:attrName>
                                        </p:attrNameLst>
                                      </p:cBhvr>
                                      <p:tavLst>
                                        <p:tav tm="0">
                                          <p:val>
                                            <p:strVal val="1+#ppt_w/2"/>
                                          </p:val>
                                        </p:tav>
                                        <p:tav tm="100000">
                                          <p:val>
                                            <p:strVal val="#ppt_x"/>
                                          </p:val>
                                        </p:tav>
                                      </p:tavLst>
                                    </p:anim>
                                    <p:anim calcmode="lin" valueType="num">
                                      <p:cBhvr additive="base">
                                        <p:cTn id="8" dur="70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The end</a:t>
            </a:r>
            <a:endParaRPr lang="en-AU" dirty="0"/>
          </a:p>
        </p:txBody>
      </p:sp>
      <p:sp>
        <p:nvSpPr>
          <p:cNvPr id="3" name="Content Placeholder 2"/>
          <p:cNvSpPr>
            <a:spLocks noGrp="1"/>
          </p:cNvSpPr>
          <p:nvPr>
            <p:ph idx="1"/>
          </p:nvPr>
        </p:nvSpPr>
        <p:spPr/>
        <p:txBody>
          <a:bodyPr>
            <a:normAutofit/>
          </a:bodyPr>
          <a:lstStyle/>
          <a:p>
            <a:pPr marL="45720" indent="0" algn="ctr">
              <a:buNone/>
            </a:pPr>
            <a:r>
              <a:rPr lang="en-AU" sz="2800" dirty="0"/>
              <a:t>There are 10 types of people in this world;</a:t>
            </a:r>
          </a:p>
          <a:p>
            <a:pPr marL="45720" indent="0" algn="ctr">
              <a:buNone/>
            </a:pPr>
            <a:r>
              <a:rPr lang="en-AU" sz="2800" dirty="0"/>
              <a:t> </a:t>
            </a:r>
          </a:p>
          <a:p>
            <a:pPr marL="45720" indent="0" algn="ctr">
              <a:buNone/>
            </a:pPr>
            <a:r>
              <a:rPr lang="en-AU" sz="2800" dirty="0"/>
              <a:t>those who understand binary</a:t>
            </a:r>
          </a:p>
          <a:p>
            <a:pPr marL="45720" indent="0" algn="ctr">
              <a:buNone/>
            </a:pPr>
            <a:endParaRPr lang="en-AU" sz="2800" dirty="0"/>
          </a:p>
          <a:p>
            <a:pPr marL="45720" indent="0" algn="ctr">
              <a:buNone/>
            </a:pPr>
            <a:r>
              <a:rPr lang="en-AU" sz="2800" dirty="0"/>
              <a:t>and those who don't.</a:t>
            </a:r>
          </a:p>
        </p:txBody>
      </p:sp>
    </p:spTree>
    <p:extLst>
      <p:ext uri="{BB962C8B-B14F-4D97-AF65-F5344CB8AC3E}">
        <p14:creationId xmlns:p14="http://schemas.microsoft.com/office/powerpoint/2010/main" val="16586938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315200" cy="665085"/>
          </a:xfrm>
        </p:spPr>
        <p:txBody>
          <a:bodyPr>
            <a:normAutofit/>
          </a:bodyPr>
          <a:lstStyle/>
          <a:p>
            <a:r>
              <a:rPr lang="en-AU" sz="3200" dirty="0" smtClean="0"/>
              <a:t>Instructions: Convert binary to decimal</a:t>
            </a:r>
            <a:endParaRPr lang="en-AU" sz="3200" dirty="0"/>
          </a:p>
        </p:txBody>
      </p:sp>
      <p:pic>
        <p:nvPicPr>
          <p:cNvPr id="4" name="Content Placeholder 3" descr="PowerPoint Slide Show - [Binary numbers.pptx]"/>
          <p:cNvPicPr>
            <a:picLocks noGrp="1" noChangeAspect="1"/>
          </p:cNvPicPr>
          <p:nvPr>
            <p:ph idx="1"/>
          </p:nvPr>
        </p:nvPicPr>
        <p:blipFill rotWithShape="1">
          <a:blip r:embed="rId3" cstate="print">
            <a:extLst>
              <a:ext uri="{28A0092B-C50C-407E-A947-70E740481C1C}">
                <a14:useLocalDpi xmlns:a14="http://schemas.microsoft.com/office/drawing/2010/main" val="0"/>
              </a:ext>
            </a:extLst>
          </a:blip>
          <a:srcRect l="13989" t="19400" r="14089" b="62267"/>
          <a:stretch/>
        </p:blipFill>
        <p:spPr>
          <a:xfrm>
            <a:off x="2201817" y="2621339"/>
            <a:ext cx="4716855" cy="751438"/>
          </a:xfrm>
        </p:spPr>
      </p:pic>
      <p:sp>
        <p:nvSpPr>
          <p:cNvPr id="5" name="Content Placeholder 2"/>
          <p:cNvSpPr txBox="1">
            <a:spLocks/>
          </p:cNvSpPr>
          <p:nvPr/>
        </p:nvSpPr>
        <p:spPr>
          <a:xfrm>
            <a:off x="959424" y="1981200"/>
            <a:ext cx="7270175" cy="457200"/>
          </a:xfrm>
          <a:prstGeom prst="rect">
            <a:avLst/>
          </a:prstGeom>
        </p:spPr>
        <p:txBody>
          <a:bodyPr vert="horz" lIns="91440" tIns="45720" rIns="91440" bIns="45720" rtlCol="0">
            <a:no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Click the grey squares to reveal the value of 2 to the various powers </a:t>
            </a:r>
            <a:endParaRPr lang="en-AU" dirty="0"/>
          </a:p>
        </p:txBody>
      </p:sp>
      <p:pic>
        <p:nvPicPr>
          <p:cNvPr id="6" name="Content Placeholder 3" descr="PowerPoint Slide Show - [Binary numbers.pptx]"/>
          <p:cNvPicPr>
            <a:picLocks noChangeAspect="1"/>
          </p:cNvPicPr>
          <p:nvPr/>
        </p:nvPicPr>
        <p:blipFill rotWithShape="1">
          <a:blip r:embed="rId3" cstate="print">
            <a:extLst>
              <a:ext uri="{28A0092B-C50C-407E-A947-70E740481C1C}">
                <a14:useLocalDpi xmlns:a14="http://schemas.microsoft.com/office/drawing/2010/main" val="0"/>
              </a:ext>
            </a:extLst>
          </a:blip>
          <a:srcRect l="14011" t="50000" r="14066" b="26578"/>
          <a:stretch/>
        </p:blipFill>
        <p:spPr>
          <a:xfrm>
            <a:off x="2201817" y="4069139"/>
            <a:ext cx="4716855" cy="960061"/>
          </a:xfrm>
          <a:prstGeom prst="rect">
            <a:avLst/>
          </a:prstGeom>
        </p:spPr>
      </p:pic>
      <p:sp>
        <p:nvSpPr>
          <p:cNvPr id="7" name="Content Placeholder 2"/>
          <p:cNvSpPr txBox="1">
            <a:spLocks/>
          </p:cNvSpPr>
          <p:nvPr/>
        </p:nvSpPr>
        <p:spPr>
          <a:xfrm>
            <a:off x="990357" y="3459539"/>
            <a:ext cx="7270175" cy="7620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For each binary number 1, record the decimal value from the top table (remember 0 is off and has no value)</a:t>
            </a:r>
            <a:endParaRPr lang="en-AU" dirty="0"/>
          </a:p>
        </p:txBody>
      </p:sp>
      <p:sp>
        <p:nvSpPr>
          <p:cNvPr id="8" name="Content Placeholder 2"/>
          <p:cNvSpPr txBox="1">
            <a:spLocks/>
          </p:cNvSpPr>
          <p:nvPr/>
        </p:nvSpPr>
        <p:spPr>
          <a:xfrm>
            <a:off x="1119369" y="5044289"/>
            <a:ext cx="7270175" cy="7620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Add the decimal values together (e.g. 64 + 32 + 4 + 1)</a:t>
            </a:r>
            <a:endParaRPr lang="en-AU" dirty="0"/>
          </a:p>
        </p:txBody>
      </p:sp>
      <p:sp>
        <p:nvSpPr>
          <p:cNvPr id="9" name="Instructions"/>
          <p:cNvSpPr txBox="1">
            <a:spLocks/>
          </p:cNvSpPr>
          <p:nvPr/>
        </p:nvSpPr>
        <p:spPr>
          <a:xfrm>
            <a:off x="3467100" y="5867400"/>
            <a:ext cx="2209800" cy="620697"/>
          </a:xfrm>
          <a:prstGeom prst="rect">
            <a:avLst/>
          </a:prstGeom>
        </p:spPr>
        <p:txBody>
          <a:bodyPr vert="horz" lIns="91440" tIns="45720" rIns="91440" bIns="45720" rtlCol="0" anchor="ctr" anchorCtr="0">
            <a:normAutofit fontScale="97500"/>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800" b="1" dirty="0" smtClean="0">
                <a:hlinkClick r:id="rId4" action="ppaction://hlinksldjump"/>
              </a:rPr>
              <a:t>Back</a:t>
            </a:r>
            <a:endParaRPr lang="en-AU" sz="2800" b="1" dirty="0"/>
          </a:p>
        </p:txBody>
      </p:sp>
    </p:spTree>
    <p:extLst>
      <p:ext uri="{BB962C8B-B14F-4D97-AF65-F5344CB8AC3E}">
        <p14:creationId xmlns:p14="http://schemas.microsoft.com/office/powerpoint/2010/main" val="46261173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19200"/>
            <a:ext cx="7315200" cy="665085"/>
          </a:xfrm>
        </p:spPr>
        <p:txBody>
          <a:bodyPr>
            <a:normAutofit/>
          </a:bodyPr>
          <a:lstStyle/>
          <a:p>
            <a:r>
              <a:rPr lang="en-AU" sz="3200" dirty="0" smtClean="0"/>
              <a:t>Instructions: Convert decimal to binary</a:t>
            </a:r>
            <a:endParaRPr lang="en-AU" sz="3200" dirty="0"/>
          </a:p>
        </p:txBody>
      </p:sp>
      <p:sp>
        <p:nvSpPr>
          <p:cNvPr id="5" name="Content Placeholder 2"/>
          <p:cNvSpPr txBox="1">
            <a:spLocks/>
          </p:cNvSpPr>
          <p:nvPr/>
        </p:nvSpPr>
        <p:spPr>
          <a:xfrm>
            <a:off x="959424" y="1981200"/>
            <a:ext cx="7270175" cy="457200"/>
          </a:xfrm>
          <a:prstGeom prst="rect">
            <a:avLst/>
          </a:prstGeom>
        </p:spPr>
        <p:txBody>
          <a:bodyPr vert="horz" lIns="91440" tIns="45720" rIns="91440" bIns="45720" rtlCol="0">
            <a:no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Click the grey squares to reveal the working out process</a:t>
            </a:r>
            <a:endParaRPr lang="en-AU" dirty="0"/>
          </a:p>
        </p:txBody>
      </p:sp>
      <p:sp>
        <p:nvSpPr>
          <p:cNvPr id="7" name="Content Placeholder 2"/>
          <p:cNvSpPr txBox="1">
            <a:spLocks/>
          </p:cNvSpPr>
          <p:nvPr/>
        </p:nvSpPr>
        <p:spPr>
          <a:xfrm>
            <a:off x="990357" y="4937157"/>
            <a:ext cx="7270175" cy="7620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For each decimal value that is present, record a 1 in the binary row, otherwise record a 0</a:t>
            </a:r>
            <a:endParaRPr lang="en-AU" dirty="0"/>
          </a:p>
        </p:txBody>
      </p:sp>
      <p:sp>
        <p:nvSpPr>
          <p:cNvPr id="9" name="Instructions"/>
          <p:cNvSpPr txBox="1">
            <a:spLocks/>
          </p:cNvSpPr>
          <p:nvPr/>
        </p:nvSpPr>
        <p:spPr>
          <a:xfrm>
            <a:off x="3467100" y="5867400"/>
            <a:ext cx="2209800" cy="620697"/>
          </a:xfrm>
          <a:prstGeom prst="rect">
            <a:avLst/>
          </a:prstGeom>
        </p:spPr>
        <p:txBody>
          <a:bodyPr vert="horz" lIns="91440" tIns="45720" rIns="91440" bIns="45720" rtlCol="0" anchor="ctr" anchorCtr="0">
            <a:normAutofit fontScale="97500"/>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800" b="1" dirty="0" smtClean="0">
                <a:hlinkClick r:id="rId3" action="ppaction://hlinksldjump"/>
              </a:rPr>
              <a:t>Back</a:t>
            </a:r>
            <a:endParaRPr lang="en-AU" sz="2800" b="1" dirty="0"/>
          </a:p>
        </p:txBody>
      </p:sp>
      <p:pic>
        <p:nvPicPr>
          <p:cNvPr id="10" name="Picture 9" descr="PowerPoint Slide Show - [Binary numbers.pptx]"/>
          <p:cNvPicPr>
            <a:picLocks noChangeAspect="1"/>
          </p:cNvPicPr>
          <p:nvPr/>
        </p:nvPicPr>
        <p:blipFill rotWithShape="1">
          <a:blip r:embed="rId4" cstate="print">
            <a:extLst>
              <a:ext uri="{28A0092B-C50C-407E-A947-70E740481C1C}">
                <a14:useLocalDpi xmlns:a14="http://schemas.microsoft.com/office/drawing/2010/main" val="0"/>
              </a:ext>
            </a:extLst>
          </a:blip>
          <a:srcRect l="14326" t="19568" r="13607" b="22569"/>
          <a:stretch/>
        </p:blipFill>
        <p:spPr>
          <a:xfrm>
            <a:off x="2082297" y="2438400"/>
            <a:ext cx="4979406" cy="2498757"/>
          </a:xfrm>
          <a:prstGeom prst="rect">
            <a:avLst/>
          </a:prstGeom>
        </p:spPr>
      </p:pic>
    </p:spTree>
    <p:extLst>
      <p:ext uri="{BB962C8B-B14F-4D97-AF65-F5344CB8AC3E}">
        <p14:creationId xmlns:p14="http://schemas.microsoft.com/office/powerpoint/2010/main" val="197797197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315200" cy="717612"/>
          </a:xfrm>
        </p:spPr>
        <p:txBody>
          <a:bodyPr>
            <a:normAutofit/>
          </a:bodyPr>
          <a:lstStyle/>
          <a:p>
            <a:r>
              <a:rPr lang="en-AU" dirty="0" smtClean="0"/>
              <a:t>Copyright</a:t>
            </a:r>
            <a:endParaRPr lang="en-AU" dirty="0"/>
          </a:p>
        </p:txBody>
      </p:sp>
      <p:sp>
        <p:nvSpPr>
          <p:cNvPr id="3" name="Content Placeholder 2"/>
          <p:cNvSpPr>
            <a:spLocks noGrp="1"/>
          </p:cNvSpPr>
          <p:nvPr>
            <p:ph idx="1"/>
          </p:nvPr>
        </p:nvSpPr>
        <p:spPr>
          <a:xfrm>
            <a:off x="914400" y="1447800"/>
            <a:ext cx="7315200" cy="5181599"/>
          </a:xfrm>
        </p:spPr>
        <p:txBody>
          <a:bodyPr>
            <a:normAutofit fontScale="40000" lnSpcReduction="20000"/>
          </a:bodyPr>
          <a:lstStyle/>
          <a:p>
            <a:pPr marL="45720" indent="0">
              <a:buNone/>
            </a:pPr>
            <a:r>
              <a:rPr lang="en-AU" sz="2500" b="1" dirty="0"/>
              <a:t>© State of New South Wales (Department of Education), 2017.</a:t>
            </a:r>
            <a:endParaRPr lang="en-AU" sz="2500" dirty="0"/>
          </a:p>
          <a:p>
            <a:pPr marL="45720" indent="0">
              <a:buNone/>
            </a:pPr>
            <a:r>
              <a:rPr lang="en-AU" sz="2500" dirty="0"/>
              <a:t>The New South Wales Department of Education supports and encourages the dissemination </a:t>
            </a:r>
            <a:r>
              <a:rPr lang="en-AU" sz="2500" dirty="0" smtClean="0"/>
              <a:t>and exchange </a:t>
            </a:r>
            <a:r>
              <a:rPr lang="en-AU" sz="2500" dirty="0"/>
              <a:t>of publicly funded information and endorses the use of the </a:t>
            </a:r>
            <a:r>
              <a:rPr lang="en-AU" sz="2500" dirty="0">
                <a:hlinkClick r:id="rId3"/>
              </a:rPr>
              <a:t>Australian Governments Open Access and Licensing </a:t>
            </a:r>
            <a:r>
              <a:rPr lang="en-AU" sz="2500" dirty="0" smtClean="0">
                <a:hlinkClick r:id="rId3"/>
              </a:rPr>
              <a:t>Framework</a:t>
            </a:r>
            <a:r>
              <a:rPr lang="en-AU" sz="2500" dirty="0" smtClean="0"/>
              <a:t> (</a:t>
            </a:r>
            <a:r>
              <a:rPr lang="en-AU" sz="2500" dirty="0" err="1"/>
              <a:t>AusGOAL</a:t>
            </a:r>
            <a:r>
              <a:rPr lang="en-AU" sz="2500" dirty="0"/>
              <a:t>).</a:t>
            </a:r>
          </a:p>
          <a:p>
            <a:pPr marL="45720" indent="0">
              <a:buNone/>
            </a:pPr>
            <a:endParaRPr lang="en-AU" sz="2500" dirty="0" smtClean="0"/>
          </a:p>
          <a:p>
            <a:pPr marL="45720" indent="0">
              <a:buNone/>
            </a:pPr>
            <a:r>
              <a:rPr lang="en-AU" sz="2500" dirty="0" smtClean="0"/>
              <a:t>The </a:t>
            </a:r>
            <a:r>
              <a:rPr lang="en-AU" sz="2500" dirty="0"/>
              <a:t>copyright material published in this resource is subject to the Copyright Act 1968 (</a:t>
            </a:r>
            <a:r>
              <a:rPr lang="en-AU" sz="2500" dirty="0" err="1"/>
              <a:t>Cth</a:t>
            </a:r>
            <a:r>
              <a:rPr lang="en-AU" sz="2500" dirty="0"/>
              <a:t>), and is owned by the New South Wales Department of Education or, where indicated, by a party other than the New South Wales Department of Education (third party material).</a:t>
            </a:r>
          </a:p>
          <a:p>
            <a:pPr marL="45720" indent="0">
              <a:buNone/>
            </a:pPr>
            <a:endParaRPr lang="en-AU" sz="2500" dirty="0" smtClean="0"/>
          </a:p>
          <a:p>
            <a:pPr marL="45720" indent="0">
              <a:buNone/>
            </a:pPr>
            <a:r>
              <a:rPr lang="en-AU" sz="2500" dirty="0" smtClean="0"/>
              <a:t>Copyright </a:t>
            </a:r>
            <a:r>
              <a:rPr lang="en-AU" sz="2500" dirty="0"/>
              <a:t>material available in this resource and owned by the New South Wales Department of Education, is licensed under a </a:t>
            </a:r>
            <a:r>
              <a:rPr lang="en-AU" sz="2500" dirty="0">
                <a:hlinkClick r:id="rId4"/>
              </a:rPr>
              <a:t>Creative Commons Attribution 4.0 International (CC BY 4.0) licence</a:t>
            </a:r>
            <a:r>
              <a:rPr lang="en-AU" sz="2500" dirty="0"/>
              <a:t>.</a:t>
            </a:r>
          </a:p>
          <a:p>
            <a:pPr marL="45720" indent="0">
              <a:buNone/>
            </a:pPr>
            <a:endParaRPr lang="en-AU" sz="2500" dirty="0" smtClean="0"/>
          </a:p>
          <a:p>
            <a:pPr marL="45720" indent="0">
              <a:buNone/>
            </a:pPr>
            <a:r>
              <a:rPr lang="en-AU" sz="2500" dirty="0" smtClean="0"/>
              <a:t>This </a:t>
            </a:r>
            <a:r>
              <a:rPr lang="en-AU" sz="2500" dirty="0"/>
              <a:t>licence allows you to:</a:t>
            </a:r>
          </a:p>
          <a:p>
            <a:pPr fontAlgn="t"/>
            <a:r>
              <a:rPr lang="en-AU" sz="2500" dirty="0"/>
              <a:t>Share </a:t>
            </a:r>
            <a:r>
              <a:rPr lang="en-AU" sz="2500" dirty="0" smtClean="0"/>
              <a:t>– </a:t>
            </a:r>
            <a:r>
              <a:rPr lang="en-AU" sz="2500" dirty="0"/>
              <a:t>copy and redistribute the material in any medium or format</a:t>
            </a:r>
          </a:p>
          <a:p>
            <a:pPr fontAlgn="t"/>
            <a:r>
              <a:rPr lang="en-AU" sz="2500" dirty="0"/>
              <a:t>Adapt </a:t>
            </a:r>
            <a:r>
              <a:rPr lang="en-AU" sz="2500" dirty="0" smtClean="0"/>
              <a:t>– </a:t>
            </a:r>
            <a:r>
              <a:rPr lang="en-AU" sz="2500" dirty="0"/>
              <a:t>remix, transform, and build upon the </a:t>
            </a:r>
            <a:r>
              <a:rPr lang="en-AU" sz="2500" dirty="0" smtClean="0"/>
              <a:t>material for </a:t>
            </a:r>
            <a:r>
              <a:rPr lang="en-AU" sz="2500" dirty="0"/>
              <a:t>any purpose, even commercially.</a:t>
            </a:r>
          </a:p>
          <a:p>
            <a:pPr marL="45720" indent="0">
              <a:buNone/>
            </a:pPr>
            <a:endParaRPr lang="en-AU" sz="2500" dirty="0" smtClean="0"/>
          </a:p>
          <a:p>
            <a:pPr marL="45720" indent="0">
              <a:buNone/>
            </a:pPr>
            <a:r>
              <a:rPr lang="en-AU" sz="2500" dirty="0" smtClean="0"/>
              <a:t>Attribution </a:t>
            </a:r>
            <a:r>
              <a:rPr lang="en-AU" sz="2500" dirty="0"/>
              <a:t>should be given to © State of New South Wales (Department of Education) 2017.</a:t>
            </a:r>
          </a:p>
          <a:p>
            <a:pPr marL="45720" indent="0">
              <a:buNone/>
            </a:pPr>
            <a:endParaRPr lang="en-AU" sz="2500" b="1" dirty="0" smtClean="0"/>
          </a:p>
          <a:p>
            <a:pPr marL="45720" indent="0">
              <a:buNone/>
            </a:pPr>
            <a:r>
              <a:rPr lang="en-AU" sz="2500" b="1" dirty="0" smtClean="0"/>
              <a:t>Material </a:t>
            </a:r>
            <a:r>
              <a:rPr lang="en-AU" sz="2500" b="1" dirty="0"/>
              <a:t>in this resource not available under a Creative Commons licence:</a:t>
            </a:r>
            <a:endParaRPr lang="en-AU" sz="2500" dirty="0"/>
          </a:p>
          <a:p>
            <a:pPr fontAlgn="t"/>
            <a:r>
              <a:rPr lang="en-AU" sz="2500" dirty="0"/>
              <a:t>The New South Wales Department of Education logo, other logos and trade mark protected material</a:t>
            </a:r>
          </a:p>
          <a:p>
            <a:pPr fontAlgn="t"/>
            <a:r>
              <a:rPr lang="en-AU" sz="2500" dirty="0"/>
              <a:t>Material owned by a third party that has been reproduced with permission. Permission will need to be obtained from the third party to re-use its material.</a:t>
            </a:r>
          </a:p>
          <a:p>
            <a:pPr marL="45720" indent="0">
              <a:buNone/>
            </a:pPr>
            <a:endParaRPr lang="en-AU" sz="2500" b="1" dirty="0" smtClean="0"/>
          </a:p>
          <a:p>
            <a:pPr marL="45720" indent="0">
              <a:buNone/>
            </a:pPr>
            <a:r>
              <a:rPr lang="en-AU" sz="2500" b="1" dirty="0" smtClean="0"/>
              <a:t>Linked </a:t>
            </a:r>
            <a:r>
              <a:rPr lang="en-AU" sz="2500" b="1" dirty="0"/>
              <a:t>material available on third party websites</a:t>
            </a:r>
            <a:endParaRPr lang="en-AU" sz="2500" dirty="0"/>
          </a:p>
          <a:p>
            <a:pPr marL="45720" indent="0">
              <a:buNone/>
            </a:pPr>
            <a:r>
              <a:rPr lang="en-AU" sz="2500" dirty="0"/>
              <a:t>If you use the links provided in this resource to access a third party's website, you acknowledge that the terms of use, including licence terms set out on the third party's website apply to the use which may be made of the materials on that third party's website or where permitted by the Copyright Act 1968 (</a:t>
            </a:r>
            <a:r>
              <a:rPr lang="en-AU" sz="2500" dirty="0" err="1"/>
              <a:t>Cth</a:t>
            </a:r>
            <a:r>
              <a:rPr lang="en-AU" sz="2500" dirty="0"/>
              <a:t>).</a:t>
            </a:r>
          </a:p>
          <a:p>
            <a:pPr marL="45720" indent="0">
              <a:buNone/>
            </a:pPr>
            <a:endParaRPr lang="en-AU" sz="2500" dirty="0" smtClean="0"/>
          </a:p>
          <a:p>
            <a:pPr marL="45720" indent="0">
              <a:buNone/>
            </a:pPr>
            <a:r>
              <a:rPr lang="en-AU" sz="2500" dirty="0" smtClean="0"/>
              <a:t>If </a:t>
            </a:r>
            <a:r>
              <a:rPr lang="en-AU" sz="2500" dirty="0"/>
              <a:t>this resource contains links to your website and you have any objection to such links, please contact the Department of Education at: </a:t>
            </a:r>
            <a:r>
              <a:rPr lang="en-AU" sz="2500" dirty="0">
                <a:hlinkClick r:id="rId5"/>
              </a:rPr>
              <a:t>legal@det.nsw.edu.au</a:t>
            </a:r>
            <a:endParaRPr lang="en-AU" sz="2500" dirty="0"/>
          </a:p>
          <a:p>
            <a:pPr marL="45720" indent="0">
              <a:buNone/>
            </a:pPr>
            <a:endParaRPr lang="en-AU" sz="2500" b="1" dirty="0" smtClean="0"/>
          </a:p>
          <a:p>
            <a:pPr marL="45720" indent="0">
              <a:buNone/>
            </a:pPr>
            <a:r>
              <a:rPr lang="en-AU" sz="2500" b="1" dirty="0" smtClean="0"/>
              <a:t>Further </a:t>
            </a:r>
            <a:r>
              <a:rPr lang="en-AU" sz="2500" b="1" dirty="0"/>
              <a:t>Information</a:t>
            </a:r>
            <a:endParaRPr lang="en-AU" sz="2500" dirty="0"/>
          </a:p>
          <a:p>
            <a:pPr marL="45720" indent="0">
              <a:buNone/>
            </a:pPr>
            <a:r>
              <a:rPr lang="en-AU" sz="2500" dirty="0"/>
              <a:t>For further </a:t>
            </a:r>
            <a:r>
              <a:rPr lang="en-AU" dirty="0"/>
              <a:t>information about the copyright in this resource, please email: </a:t>
            </a:r>
            <a:r>
              <a:rPr lang="en-AU" dirty="0">
                <a:hlinkClick r:id="rId5"/>
              </a:rPr>
              <a:t>legal@det.nsw.edu.au</a:t>
            </a:r>
            <a:endParaRPr lang="en-AU" dirty="0"/>
          </a:p>
          <a:p>
            <a:pPr marL="45720" indent="0">
              <a:buNone/>
            </a:pPr>
            <a:endParaRPr lang="en-AU" dirty="0"/>
          </a:p>
        </p:txBody>
      </p:sp>
      <p:sp>
        <p:nvSpPr>
          <p:cNvPr id="4" name="Instructions"/>
          <p:cNvSpPr txBox="1">
            <a:spLocks/>
          </p:cNvSpPr>
          <p:nvPr/>
        </p:nvSpPr>
        <p:spPr>
          <a:xfrm>
            <a:off x="6096000" y="5867400"/>
            <a:ext cx="2209800" cy="620697"/>
          </a:xfrm>
          <a:prstGeom prst="rect">
            <a:avLst/>
          </a:prstGeom>
        </p:spPr>
        <p:txBody>
          <a:bodyPr vert="horz" lIns="91440" tIns="45720" rIns="91440" bIns="45720" rtlCol="0" anchor="ctr" anchorCtr="0">
            <a:normAutofit fontScale="97500"/>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800" b="1" dirty="0" smtClean="0">
                <a:hlinkClick r:id="rId6" action="ppaction://hlinksldjump"/>
              </a:rPr>
              <a:t>Back</a:t>
            </a:r>
            <a:endParaRPr lang="en-AU" sz="2800" b="1" dirty="0"/>
          </a:p>
        </p:txBody>
      </p:sp>
    </p:spTree>
    <p:extLst>
      <p:ext uri="{BB962C8B-B14F-4D97-AF65-F5344CB8AC3E}">
        <p14:creationId xmlns:p14="http://schemas.microsoft.com/office/powerpoint/2010/main" val="194956880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Computers are called digital devices because</a:t>
            </a:r>
            <a:endParaRPr lang="en-AU" dirty="0"/>
          </a:p>
        </p:txBody>
      </p:sp>
      <p:sp>
        <p:nvSpPr>
          <p:cNvPr id="4" name="TextBox 3"/>
          <p:cNvSpPr txBox="1"/>
          <p:nvPr/>
        </p:nvSpPr>
        <p:spPr>
          <a:xfrm>
            <a:off x="959425" y="619780"/>
            <a:ext cx="2358338" cy="523220"/>
          </a:xfrm>
          <a:prstGeom prst="rect">
            <a:avLst/>
          </a:prstGeom>
          <a:noFill/>
        </p:spPr>
        <p:txBody>
          <a:bodyPr wrap="none" rtlCol="0">
            <a:spAutoFit/>
          </a:bodyPr>
          <a:lstStyle/>
          <a:p>
            <a:r>
              <a:rPr lang="en-AU" sz="2800" dirty="0" smtClean="0"/>
              <a:t>QUESTION 1</a:t>
            </a:r>
            <a:endParaRPr lang="en-AU" dirty="0"/>
          </a:p>
        </p:txBody>
      </p:sp>
      <p:sp>
        <p:nvSpPr>
          <p:cNvPr id="8" name="they store data as binary digits"/>
          <p:cNvSpPr txBox="1">
            <a:spLocks/>
          </p:cNvSpPr>
          <p:nvPr/>
        </p:nvSpPr>
        <p:spPr>
          <a:xfrm>
            <a:off x="959425" y="28194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they </a:t>
            </a:r>
            <a:r>
              <a:rPr lang="en-AU" dirty="0"/>
              <a:t>store data as binary digits</a:t>
            </a:r>
          </a:p>
        </p:txBody>
      </p:sp>
      <p:sp>
        <p:nvSpPr>
          <p:cNvPr id="9" name="we manipulate them with our fingers"/>
          <p:cNvSpPr txBox="1">
            <a:spLocks/>
          </p:cNvSpPr>
          <p:nvPr/>
        </p:nvSpPr>
        <p:spPr>
          <a:xfrm>
            <a:off x="959425" y="35306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we </a:t>
            </a:r>
            <a:r>
              <a:rPr lang="en-AU" dirty="0"/>
              <a:t>manipulate them with our fingers</a:t>
            </a:r>
          </a:p>
        </p:txBody>
      </p:sp>
      <p:sp>
        <p:nvSpPr>
          <p:cNvPr id="11" name="Content Placeholder 2"/>
          <p:cNvSpPr txBox="1">
            <a:spLocks/>
          </p:cNvSpPr>
          <p:nvPr/>
        </p:nvSpPr>
        <p:spPr>
          <a:xfrm>
            <a:off x="959425" y="42418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buNone/>
            </a:pPr>
            <a:r>
              <a:rPr lang="en-AU" dirty="0"/>
              <a:t>Click on an answer to test if you are correct.</a:t>
            </a:r>
          </a:p>
        </p:txBody>
      </p:sp>
      <p:sp>
        <p:nvSpPr>
          <p:cNvPr id="13" name="TextBox 12"/>
          <p:cNvSpPr txBox="1"/>
          <p:nvPr/>
        </p:nvSpPr>
        <p:spPr>
          <a:xfrm>
            <a:off x="5628705" y="2847945"/>
            <a:ext cx="1024639" cy="400110"/>
          </a:xfrm>
          <a:prstGeom prst="rect">
            <a:avLst/>
          </a:prstGeom>
          <a:noFill/>
        </p:spPr>
        <p:txBody>
          <a:bodyPr wrap="none" rtlCol="0">
            <a:spAutoFit/>
          </a:bodyPr>
          <a:lstStyle/>
          <a:p>
            <a:r>
              <a:rPr lang="en-AU" sz="2000" dirty="0" smtClean="0">
                <a:solidFill>
                  <a:srgbClr val="92D050"/>
                </a:solidFill>
              </a:rPr>
              <a:t>Correct</a:t>
            </a:r>
            <a:endParaRPr lang="en-AU" dirty="0">
              <a:solidFill>
                <a:srgbClr val="92D050"/>
              </a:solidFill>
            </a:endParaRPr>
          </a:p>
        </p:txBody>
      </p:sp>
      <p:sp>
        <p:nvSpPr>
          <p:cNvPr id="14" name="TextBox 13"/>
          <p:cNvSpPr txBox="1"/>
          <p:nvPr/>
        </p:nvSpPr>
        <p:spPr>
          <a:xfrm>
            <a:off x="5628705" y="3559145"/>
            <a:ext cx="1305495" cy="400110"/>
          </a:xfrm>
          <a:prstGeom prst="rect">
            <a:avLst/>
          </a:prstGeom>
          <a:noFill/>
        </p:spPr>
        <p:txBody>
          <a:bodyPr wrap="square" rtlCol="0">
            <a:spAutoFit/>
          </a:bodyPr>
          <a:lstStyle/>
          <a:p>
            <a:r>
              <a:rPr lang="en-AU" sz="2000" dirty="0" smtClean="0">
                <a:solidFill>
                  <a:srgbClr val="FF0000"/>
                </a:solidFill>
              </a:rPr>
              <a:t>Try again</a:t>
            </a:r>
            <a:endParaRPr lang="en-AU" dirty="0">
              <a:solidFill>
                <a:srgbClr val="FF0000"/>
              </a:solidFill>
            </a:endParaRPr>
          </a:p>
        </p:txBody>
      </p:sp>
    </p:spTree>
    <p:extLst>
      <p:ext uri="{BB962C8B-B14F-4D97-AF65-F5344CB8AC3E}">
        <p14:creationId xmlns:p14="http://schemas.microsoft.com/office/powerpoint/2010/main" val="4027228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nextCondLst>
                <p:cond evt="onClick" delay="0">
                  <p:tgtEl>
                    <p:spTgt spid="8"/>
                  </p:tgtEl>
                </p:cond>
              </p:nextCondLst>
            </p:seq>
            <p:seq concurrent="1" nextAc="seek">
              <p:cTn id="8" restart="whenNotActive" fill="hold" evtFilter="cancelBubble" nodeType="interactiveSeq">
                <p:stCondLst>
                  <p:cond evt="onClick" delay="0">
                    <p:tgtEl>
                      <p:spTgt spid="9"/>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14">
                                            <p:txEl>
                                              <p:pRg st="0" end="0"/>
                                            </p:txEl>
                                          </p:spTgt>
                                        </p:tgtEl>
                                        <p:attrNameLst>
                                          <p:attrName>style.visibility</p:attrName>
                                        </p:attrNameLst>
                                      </p:cBhvr>
                                      <p:to>
                                        <p:strVal val="visible"/>
                                      </p:to>
                                    </p:set>
                                    <p:animEffect transition="in" filter="fade">
                                      <p:cBhvr>
                                        <p:cTn id="13" dur="500"/>
                                        <p:tgtEl>
                                          <p:spTgt spid="14">
                                            <p:txEl>
                                              <p:pRg st="0" end="0"/>
                                            </p:txEl>
                                          </p:spTgt>
                                        </p:tgtEl>
                                      </p:cBhvr>
                                    </p:animEffect>
                                  </p:childTnLst>
                                </p:cTn>
                              </p:par>
                            </p:childTnLst>
                          </p:cTn>
                        </p:par>
                      </p:childTnLst>
                    </p:cTn>
                  </p:par>
                </p:childTnLst>
              </p:cTn>
              <p:nextCondLst>
                <p:cond evt="onClick" delay="0">
                  <p:tgtEl>
                    <p:spTgt spid="9"/>
                  </p:tgtEl>
                </p:cond>
              </p:nextCondLst>
            </p:seq>
          </p:childTnLst>
        </p:cTn>
      </p:par>
    </p:tnLst>
    <p:bldLst>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A binary digit can be</a:t>
            </a:r>
            <a:endParaRPr lang="en-AU" dirty="0"/>
          </a:p>
        </p:txBody>
      </p:sp>
      <p:sp>
        <p:nvSpPr>
          <p:cNvPr id="4" name="TextBox 3"/>
          <p:cNvSpPr txBox="1"/>
          <p:nvPr/>
        </p:nvSpPr>
        <p:spPr>
          <a:xfrm>
            <a:off x="959425" y="619780"/>
            <a:ext cx="2358338" cy="523220"/>
          </a:xfrm>
          <a:prstGeom prst="rect">
            <a:avLst/>
          </a:prstGeom>
          <a:noFill/>
        </p:spPr>
        <p:txBody>
          <a:bodyPr wrap="none" rtlCol="0">
            <a:spAutoFit/>
          </a:bodyPr>
          <a:lstStyle/>
          <a:p>
            <a:r>
              <a:rPr lang="en-AU" sz="2800" dirty="0" smtClean="0"/>
              <a:t>QUESTION 2</a:t>
            </a:r>
            <a:endParaRPr lang="en-AU" dirty="0"/>
          </a:p>
        </p:txBody>
      </p:sp>
      <p:sp>
        <p:nvSpPr>
          <p:cNvPr id="6" name="a number 1 or 0 only"/>
          <p:cNvSpPr txBox="1">
            <a:spLocks/>
          </p:cNvSpPr>
          <p:nvPr/>
        </p:nvSpPr>
        <p:spPr>
          <a:xfrm>
            <a:off x="959425" y="28194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smtClean="0"/>
              <a:t>a number 1 or 0 only</a:t>
            </a:r>
          </a:p>
        </p:txBody>
      </p:sp>
      <p:sp>
        <p:nvSpPr>
          <p:cNvPr id="7" name="a single digital between 0 and 9"/>
          <p:cNvSpPr txBox="1">
            <a:spLocks/>
          </p:cNvSpPr>
          <p:nvPr/>
        </p:nvSpPr>
        <p:spPr>
          <a:xfrm>
            <a:off x="959425" y="35306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a:t>a single digit between 0 and 9</a:t>
            </a:r>
          </a:p>
        </p:txBody>
      </p:sp>
      <p:sp>
        <p:nvSpPr>
          <p:cNvPr id="8" name="stored as a tiny current being on of off"/>
          <p:cNvSpPr txBox="1">
            <a:spLocks/>
          </p:cNvSpPr>
          <p:nvPr/>
        </p:nvSpPr>
        <p:spPr>
          <a:xfrm>
            <a:off x="959425" y="42418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r>
              <a:rPr lang="en-AU" dirty="0"/>
              <a:t>Stored as a tiny current being on or off</a:t>
            </a:r>
          </a:p>
        </p:txBody>
      </p:sp>
      <p:sp>
        <p:nvSpPr>
          <p:cNvPr id="9" name="Content Placeholder 2"/>
          <p:cNvSpPr txBox="1">
            <a:spLocks/>
          </p:cNvSpPr>
          <p:nvPr/>
        </p:nvSpPr>
        <p:spPr>
          <a:xfrm>
            <a:off x="959425" y="4953000"/>
            <a:ext cx="5181600" cy="457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buNone/>
            </a:pPr>
            <a:r>
              <a:rPr lang="en-AU" dirty="0"/>
              <a:t>Click on an answer to test if you are correct.</a:t>
            </a:r>
          </a:p>
        </p:txBody>
      </p:sp>
      <p:sp>
        <p:nvSpPr>
          <p:cNvPr id="11" name="TextBox 10"/>
          <p:cNvSpPr txBox="1"/>
          <p:nvPr/>
        </p:nvSpPr>
        <p:spPr>
          <a:xfrm>
            <a:off x="5628705" y="4270345"/>
            <a:ext cx="1024639" cy="400110"/>
          </a:xfrm>
          <a:prstGeom prst="rect">
            <a:avLst/>
          </a:prstGeom>
          <a:noFill/>
        </p:spPr>
        <p:txBody>
          <a:bodyPr wrap="none" rtlCol="0">
            <a:spAutoFit/>
          </a:bodyPr>
          <a:lstStyle/>
          <a:p>
            <a:r>
              <a:rPr lang="en-AU" sz="2000" dirty="0" smtClean="0">
                <a:solidFill>
                  <a:srgbClr val="92D050"/>
                </a:solidFill>
              </a:rPr>
              <a:t>Correct</a:t>
            </a:r>
            <a:endParaRPr lang="en-AU" dirty="0">
              <a:solidFill>
                <a:srgbClr val="92D050"/>
              </a:solidFill>
            </a:endParaRPr>
          </a:p>
        </p:txBody>
      </p:sp>
      <p:sp>
        <p:nvSpPr>
          <p:cNvPr id="12" name="TextBox 11"/>
          <p:cNvSpPr txBox="1"/>
          <p:nvPr/>
        </p:nvSpPr>
        <p:spPr>
          <a:xfrm>
            <a:off x="5628705" y="2847945"/>
            <a:ext cx="1024639" cy="400110"/>
          </a:xfrm>
          <a:prstGeom prst="rect">
            <a:avLst/>
          </a:prstGeom>
          <a:noFill/>
        </p:spPr>
        <p:txBody>
          <a:bodyPr wrap="none" rtlCol="0">
            <a:spAutoFit/>
          </a:bodyPr>
          <a:lstStyle/>
          <a:p>
            <a:r>
              <a:rPr lang="en-AU" sz="2000" dirty="0" smtClean="0">
                <a:solidFill>
                  <a:srgbClr val="92D050"/>
                </a:solidFill>
              </a:rPr>
              <a:t>Correct</a:t>
            </a:r>
            <a:endParaRPr lang="en-AU" dirty="0">
              <a:solidFill>
                <a:srgbClr val="92D050"/>
              </a:solidFill>
            </a:endParaRPr>
          </a:p>
        </p:txBody>
      </p:sp>
      <p:sp>
        <p:nvSpPr>
          <p:cNvPr id="13" name="TextBox 12"/>
          <p:cNvSpPr txBox="1"/>
          <p:nvPr/>
        </p:nvSpPr>
        <p:spPr>
          <a:xfrm>
            <a:off x="5628705" y="3559145"/>
            <a:ext cx="1305495" cy="400110"/>
          </a:xfrm>
          <a:prstGeom prst="rect">
            <a:avLst/>
          </a:prstGeom>
          <a:noFill/>
        </p:spPr>
        <p:txBody>
          <a:bodyPr wrap="square" rtlCol="0">
            <a:spAutoFit/>
          </a:bodyPr>
          <a:lstStyle/>
          <a:p>
            <a:r>
              <a:rPr lang="en-AU" sz="2000" dirty="0" smtClean="0">
                <a:solidFill>
                  <a:srgbClr val="FF0000"/>
                </a:solidFill>
              </a:rPr>
              <a:t>Try again</a:t>
            </a:r>
            <a:endParaRPr lang="en-AU" dirty="0">
              <a:solidFill>
                <a:srgbClr val="FF0000"/>
              </a:solidFill>
            </a:endParaRPr>
          </a:p>
        </p:txBody>
      </p:sp>
    </p:spTree>
    <p:extLst>
      <p:ext uri="{BB962C8B-B14F-4D97-AF65-F5344CB8AC3E}">
        <p14:creationId xmlns:p14="http://schemas.microsoft.com/office/powerpoint/2010/main" val="13446721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childTnLst>
              </p:cTn>
              <p:nextCondLst>
                <p:cond evt="onClick" delay="0">
                  <p:tgtEl>
                    <p:spTgt spid="6"/>
                  </p:tgtEl>
                </p:cond>
              </p:nextCondLst>
            </p:seq>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childTnLst>
                                </p:cTn>
                              </p:par>
                            </p:childTnLst>
                          </p:cTn>
                        </p:par>
                      </p:childTnLst>
                    </p:cTn>
                  </p:par>
                </p:childTnLst>
              </p:cTn>
              <p:nextCondLst>
                <p:cond evt="onClick" delay="0">
                  <p:tgtEl>
                    <p:spTgt spid="7"/>
                  </p:tgtEl>
                </p:cond>
              </p:nextCondLst>
            </p:seq>
            <p:seq concurrent="1" nextAc="seek">
              <p:cTn id="14" restart="whenNotActive" fill="hold" evtFilter="cancelBubble" nodeType="interactiveSeq">
                <p:stCondLst>
                  <p:cond evt="onClick" delay="0">
                    <p:tgtEl>
                      <p:spTgt spid="8"/>
                    </p:tgtEl>
                  </p:cond>
                </p:stCondLst>
                <p:endSync evt="end" delay="0">
                  <p:rtn val="all"/>
                </p:endSync>
                <p:childTnLst>
                  <p:par>
                    <p:cTn id="15" fill="hold">
                      <p:stCondLst>
                        <p:cond delay="0"/>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childTnLst>
              </p:cTn>
              <p:nextCondLst>
                <p:cond evt="onClick" delay="0">
                  <p:tgtEl>
                    <p:spTgt spid="8"/>
                  </p:tgtEl>
                </p:cond>
              </p:nextCondLst>
            </p:seq>
          </p:childTnLst>
        </p:cTn>
      </p:par>
    </p:tnLst>
    <p:bldLst>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9300" y="3962400"/>
            <a:ext cx="5105400" cy="2514600"/>
          </a:xfrm>
        </p:spPr>
        <p:txBody>
          <a:bodyPr>
            <a:noAutofit/>
          </a:bodyPr>
          <a:lstStyle/>
          <a:p>
            <a:r>
              <a:rPr lang="en-AU" smtClean="0"/>
              <a:t>Computers are usually built from cheap, inaccurate components.</a:t>
            </a:r>
          </a:p>
          <a:p>
            <a:r>
              <a:rPr lang="en-AU" smtClean="0"/>
              <a:t>Binary systems can just use ‘on’ or ‘off’ – you don’t have to be precise.</a:t>
            </a:r>
          </a:p>
          <a:p>
            <a:r>
              <a:rPr lang="en-AU" smtClean="0"/>
              <a:t>A system that uses more numbers (such as 0-9) has to be able to indicate how </a:t>
            </a:r>
            <a:r>
              <a:rPr lang="en-AU" i="1" smtClean="0"/>
              <a:t>big</a:t>
            </a:r>
            <a:r>
              <a:rPr lang="en-AU" smtClean="0"/>
              <a:t> a number is, not just if it is there at all.</a:t>
            </a:r>
            <a:endParaRPr lang="en-AU" dirty="0"/>
          </a:p>
        </p:txBody>
      </p:sp>
      <p:sp>
        <p:nvSpPr>
          <p:cNvPr id="5" name="TextBox 4"/>
          <p:cNvSpPr txBox="1"/>
          <p:nvPr/>
        </p:nvSpPr>
        <p:spPr>
          <a:xfrm>
            <a:off x="1143000" y="2266981"/>
            <a:ext cx="1877437" cy="1077218"/>
          </a:xfrm>
          <a:prstGeom prst="rect">
            <a:avLst/>
          </a:prstGeom>
          <a:noFill/>
        </p:spPr>
        <p:txBody>
          <a:bodyPr wrap="none" rtlCol="0">
            <a:spAutoFit/>
          </a:bodyPr>
          <a:lstStyle/>
          <a:p>
            <a:pPr algn="ctr"/>
            <a:r>
              <a:rPr lang="en-AU" sz="2000" dirty="0"/>
              <a:t>It is either OFF</a:t>
            </a:r>
          </a:p>
          <a:p>
            <a:pPr algn="ctr"/>
            <a:r>
              <a:rPr lang="en-AU" sz="4400" b="1" dirty="0"/>
              <a:t>0</a:t>
            </a:r>
            <a:endParaRPr lang="en-AU" sz="2000" b="1" dirty="0"/>
          </a:p>
        </p:txBody>
      </p:sp>
      <p:sp>
        <p:nvSpPr>
          <p:cNvPr id="9" name="TextBox 8"/>
          <p:cNvSpPr txBox="1"/>
          <p:nvPr/>
        </p:nvSpPr>
        <p:spPr>
          <a:xfrm>
            <a:off x="6524747" y="2266981"/>
            <a:ext cx="867545" cy="1077218"/>
          </a:xfrm>
          <a:prstGeom prst="rect">
            <a:avLst/>
          </a:prstGeom>
          <a:noFill/>
        </p:spPr>
        <p:txBody>
          <a:bodyPr wrap="none" rtlCol="0">
            <a:spAutoFit/>
          </a:bodyPr>
          <a:lstStyle/>
          <a:p>
            <a:pPr algn="ctr"/>
            <a:r>
              <a:rPr lang="en-AU" sz="2000" dirty="0" smtClean="0"/>
              <a:t>or ON</a:t>
            </a:r>
            <a:endParaRPr lang="en-AU" sz="2000" dirty="0"/>
          </a:p>
          <a:p>
            <a:pPr algn="ctr"/>
            <a:r>
              <a:rPr lang="en-AU" sz="4400" b="1" dirty="0" smtClean="0"/>
              <a:t>1</a:t>
            </a:r>
            <a:endParaRPr lang="en-AU" sz="2000" b="1" dirty="0"/>
          </a:p>
        </p:txBody>
      </p:sp>
      <p:sp>
        <p:nvSpPr>
          <p:cNvPr id="10" name="Click to find out more"/>
          <p:cNvSpPr txBox="1">
            <a:spLocks/>
          </p:cNvSpPr>
          <p:nvPr/>
        </p:nvSpPr>
        <p:spPr>
          <a:xfrm>
            <a:off x="2019300" y="3886200"/>
            <a:ext cx="5105400" cy="2514600"/>
          </a:xfrm>
          <a:prstGeom prst="rect">
            <a:avLst/>
          </a:prstGeom>
        </p:spPr>
        <p:txBody>
          <a:bodyPr vert="horz" lIns="91440" tIns="45720" rIns="91440" bIns="45720" rtlCol="0" anchor="ctr" anchorCtr="0">
            <a:no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lgn="ctr">
              <a:buNone/>
            </a:pPr>
            <a:r>
              <a:rPr lang="en-AU" sz="2800" b="1" dirty="0" smtClean="0">
                <a:solidFill>
                  <a:schemeClr val="tx2"/>
                </a:solidFill>
              </a:rPr>
              <a:t>Click here to find out more</a:t>
            </a:r>
            <a:endParaRPr lang="en-AU" sz="2800" b="1" dirty="0">
              <a:solidFill>
                <a:schemeClr val="tx2"/>
              </a:solidFill>
            </a:endParaRPr>
          </a:p>
        </p:txBody>
      </p:sp>
      <p:pic>
        <p:nvPicPr>
          <p:cNvPr id="2052" name="Picture 4" descr="Finger switching a light switch from On to Off" title="Finger switching a light switch from On to Of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19501" y="1919765"/>
            <a:ext cx="1905000" cy="1771650"/>
          </a:xfrm>
          <a:prstGeom prst="rect">
            <a:avLst/>
          </a:prstGeom>
          <a:noFill/>
          <a:extLst>
            <a:ext uri="{909E8E84-426E-40DD-AFC4-6F175D3DCCD1}">
              <a14:hiddenFill xmlns:a14="http://schemas.microsoft.com/office/drawing/2010/main">
                <a:solidFill>
                  <a:srgbClr val="FFFFFF"/>
                </a:solidFill>
              </a14:hiddenFill>
            </a:ext>
          </a:extLst>
        </p:spPr>
      </p:pic>
      <p:sp>
        <p:nvSpPr>
          <p:cNvPr id="7" name="Title 6"/>
          <p:cNvSpPr>
            <a:spLocks noGrp="1"/>
          </p:cNvSpPr>
          <p:nvPr>
            <p:ph type="title"/>
          </p:nvPr>
        </p:nvSpPr>
        <p:spPr>
          <a:xfrm>
            <a:off x="762000" y="381000"/>
            <a:ext cx="7315200" cy="1154097"/>
          </a:xfrm>
        </p:spPr>
        <p:txBody>
          <a:bodyPr>
            <a:normAutofit/>
          </a:bodyPr>
          <a:lstStyle/>
          <a:p>
            <a:r>
              <a:rPr lang="en-AU" sz="2800" dirty="0">
                <a:solidFill>
                  <a:schemeClr val="tx1"/>
                </a:solidFill>
              </a:rPr>
              <a:t>Using binary has the advantage that it has built in accuracy</a:t>
            </a:r>
            <a:r>
              <a:rPr lang="en-AU" sz="2800" dirty="0" smtClean="0">
                <a:solidFill>
                  <a:schemeClr val="tx1"/>
                </a:solidFill>
              </a:rPr>
              <a:t>.</a:t>
            </a:r>
            <a:endParaRPr lang="en-AU" sz="2800" dirty="0">
              <a:solidFill>
                <a:schemeClr val="tx1"/>
              </a:solidFill>
            </a:endParaRPr>
          </a:p>
        </p:txBody>
      </p:sp>
    </p:spTree>
    <p:extLst>
      <p:ext uri="{BB962C8B-B14F-4D97-AF65-F5344CB8AC3E}">
        <p14:creationId xmlns:p14="http://schemas.microsoft.com/office/powerpoint/2010/main" val="917201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500"/>
                                        <p:tgtEl>
                                          <p:spTgt spid="3">
                                            <p:txEl>
                                              <p:pRg st="2" end="2"/>
                                            </p:txEl>
                                          </p:spTgt>
                                        </p:tgtEl>
                                      </p:cBhvr>
                                    </p:animEffect>
                                  </p:childTnLst>
                                </p:cTn>
                              </p:par>
                            </p:childTnLst>
                          </p:cTn>
                        </p:par>
                      </p:childTnLst>
                    </p:cTn>
                  </p:par>
                </p:childTnLst>
              </p:cTn>
              <p:nextCondLst>
                <p:cond evt="onClick" delay="0">
                  <p:tgtEl>
                    <p:spTgt spid="10"/>
                  </p:tgtEl>
                </p:cond>
              </p:nextCondLst>
            </p:seq>
          </p:childTnLst>
        </p:cTn>
      </p:par>
    </p:tnLst>
    <p:bldLst>
      <p:bldP spid="3" grpId="0" build="p"/>
      <p:bldP spid="1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structions"/>
          <p:cNvSpPr>
            <a:spLocks noGrp="1"/>
          </p:cNvSpPr>
          <p:nvPr>
            <p:ph type="title"/>
          </p:nvPr>
        </p:nvSpPr>
        <p:spPr>
          <a:xfrm>
            <a:off x="914401" y="5867400"/>
            <a:ext cx="2209800" cy="620697"/>
          </a:xfrm>
        </p:spPr>
        <p:txBody>
          <a:bodyPr anchor="ctr" anchorCtr="0">
            <a:normAutofit fontScale="90000"/>
          </a:bodyPr>
          <a:lstStyle/>
          <a:p>
            <a:pPr algn="ctr"/>
            <a:r>
              <a:rPr lang="en-AU" sz="2800" b="1" dirty="0" smtClean="0">
                <a:hlinkClick r:id="rId12" action="ppaction://hlinksldjump"/>
              </a:rPr>
              <a:t>Instructions</a:t>
            </a:r>
            <a:endParaRPr lang="en-AU" sz="2800" b="1" dirty="0"/>
          </a:p>
        </p:txBody>
      </p:sp>
      <p:sp>
        <p:nvSpPr>
          <p:cNvPr id="6" name="Check your answer"/>
          <p:cNvSpPr txBox="1">
            <a:spLocks/>
          </p:cNvSpPr>
          <p:nvPr/>
        </p:nvSpPr>
        <p:spPr>
          <a:xfrm>
            <a:off x="5029200" y="5867400"/>
            <a:ext cx="3200401" cy="620697"/>
          </a:xfrm>
          <a:prstGeom prst="rect">
            <a:avLst/>
          </a:prstGeom>
        </p:spPr>
        <p:txBody>
          <a:bodyPr vert="horz" lIns="91440" tIns="45720" rIns="91440" bIns="45720" rtlCol="0" anchor="ctr" anchorCtr="0">
            <a:normAutofit fontScale="90000"/>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800" b="1" dirty="0" smtClean="0"/>
              <a:t>Check your answer</a:t>
            </a:r>
            <a:endParaRPr lang="en-AU" sz="2800" b="1" dirty="0"/>
          </a:p>
        </p:txBody>
      </p:sp>
      <p:graphicFrame>
        <p:nvGraphicFramePr>
          <p:cNvPr id="7" name="Table 6" descr="Organisational table showing the decimal values of 2 to the power of 0 through to 2 to thee power of 7" title="Organisational table showing the decimal values of 2 to the power of 0 through to 2 to thee power of 7"/>
          <p:cNvGraphicFramePr>
            <a:graphicFrameLocks noGrp="1"/>
          </p:cNvGraphicFramePr>
          <p:nvPr>
            <p:extLst>
              <p:ext uri="{D42A27DB-BD31-4B8C-83A1-F6EECF244321}">
                <p14:modId xmlns:p14="http://schemas.microsoft.com/office/powerpoint/2010/main" val="2633928351"/>
              </p:ext>
            </p:extLst>
          </p:nvPr>
        </p:nvGraphicFramePr>
        <p:xfrm>
          <a:off x="819148" y="1471970"/>
          <a:ext cx="7562855" cy="1005840"/>
        </p:xfrm>
        <a:graphic>
          <a:graphicData uri="http://schemas.openxmlformats.org/drawingml/2006/table">
            <a:tbl>
              <a:tblPr firstRow="1" bandRow="1">
                <a:tableStyleId>{5C22544A-7EE6-4342-B048-85BDC9FD1C3A}</a:tableStyleId>
              </a:tblPr>
              <a:tblGrid>
                <a:gridCol w="1450599"/>
                <a:gridCol w="764032"/>
                <a:gridCol w="764032"/>
                <a:gridCol w="764032"/>
                <a:gridCol w="764032"/>
                <a:gridCol w="764032"/>
                <a:gridCol w="764032"/>
                <a:gridCol w="764032"/>
                <a:gridCol w="764032"/>
              </a:tblGrid>
              <a:tr h="307480">
                <a:tc>
                  <a:txBody>
                    <a:bodyPr/>
                    <a:lstStyle/>
                    <a:p>
                      <a:pPr algn="ctr"/>
                      <a:r>
                        <a:rPr lang="en-AU" dirty="0" smtClean="0"/>
                        <a:t>Power of 2</a:t>
                      </a:r>
                      <a:endParaRPr lang="en-AU" dirty="0"/>
                    </a:p>
                  </a:txBody>
                  <a:tcPr anchor="ctr"/>
                </a:tc>
                <a:tc>
                  <a:txBody>
                    <a:bodyPr/>
                    <a:lstStyle/>
                    <a:p>
                      <a:pPr algn="ctr"/>
                      <a:r>
                        <a:rPr lang="en-AU" dirty="0" smtClean="0"/>
                        <a:t>2</a:t>
                      </a:r>
                      <a:r>
                        <a:rPr lang="en-AU" baseline="30000" dirty="0" smtClean="0"/>
                        <a:t>7</a:t>
                      </a:r>
                      <a:endParaRPr lang="en-AU" baseline="30000" dirty="0"/>
                    </a:p>
                  </a:txBody>
                  <a:tcPr anchor="ctr"/>
                </a:tc>
                <a:tc>
                  <a:txBody>
                    <a:bodyPr/>
                    <a:lstStyle/>
                    <a:p>
                      <a:pPr algn="ctr"/>
                      <a:r>
                        <a:rPr lang="en-AU" dirty="0" smtClean="0"/>
                        <a:t>2</a:t>
                      </a:r>
                      <a:r>
                        <a:rPr lang="en-AU" baseline="30000" dirty="0" smtClean="0"/>
                        <a:t>6</a:t>
                      </a:r>
                      <a:endParaRPr lang="en-AU" baseline="30000" dirty="0"/>
                    </a:p>
                  </a:txBody>
                  <a:tcPr anchor="ctr"/>
                </a:tc>
                <a:tc>
                  <a:txBody>
                    <a:bodyPr/>
                    <a:lstStyle/>
                    <a:p>
                      <a:pPr algn="ctr"/>
                      <a:r>
                        <a:rPr lang="en-AU" dirty="0" smtClean="0"/>
                        <a:t>2</a:t>
                      </a:r>
                      <a:r>
                        <a:rPr lang="en-AU" baseline="30000" dirty="0" smtClean="0"/>
                        <a:t>5</a:t>
                      </a:r>
                      <a:endParaRPr lang="en-AU" baseline="30000" dirty="0"/>
                    </a:p>
                  </a:txBody>
                  <a:tcPr anchor="ctr"/>
                </a:tc>
                <a:tc>
                  <a:txBody>
                    <a:bodyPr/>
                    <a:lstStyle/>
                    <a:p>
                      <a:pPr algn="ctr"/>
                      <a:r>
                        <a:rPr lang="en-AU" dirty="0" smtClean="0"/>
                        <a:t>2</a:t>
                      </a:r>
                      <a:r>
                        <a:rPr lang="en-AU" baseline="30000" dirty="0" smtClean="0"/>
                        <a:t>4</a:t>
                      </a:r>
                      <a:endParaRPr lang="en-AU" baseline="30000" dirty="0"/>
                    </a:p>
                  </a:txBody>
                  <a:tcPr anchor="ctr"/>
                </a:tc>
                <a:tc>
                  <a:txBody>
                    <a:bodyPr/>
                    <a:lstStyle/>
                    <a:p>
                      <a:pPr algn="ctr"/>
                      <a:r>
                        <a:rPr lang="en-AU" dirty="0" smtClean="0"/>
                        <a:t>2</a:t>
                      </a:r>
                      <a:r>
                        <a:rPr lang="en-AU" baseline="30000" dirty="0" smtClean="0"/>
                        <a:t>3</a:t>
                      </a:r>
                      <a:endParaRPr lang="en-AU" baseline="30000" dirty="0"/>
                    </a:p>
                  </a:txBody>
                  <a:tcPr anchor="ctr"/>
                </a:tc>
                <a:tc>
                  <a:txBody>
                    <a:bodyPr/>
                    <a:lstStyle/>
                    <a:p>
                      <a:pPr algn="ctr"/>
                      <a:r>
                        <a:rPr lang="en-AU" dirty="0" smtClean="0"/>
                        <a:t>2</a:t>
                      </a:r>
                      <a:r>
                        <a:rPr lang="en-AU" baseline="30000" dirty="0" smtClean="0"/>
                        <a:t>2</a:t>
                      </a:r>
                      <a:endParaRPr lang="en-AU" baseline="30000" dirty="0"/>
                    </a:p>
                  </a:txBody>
                  <a:tcPr anchor="ctr"/>
                </a:tc>
                <a:tc>
                  <a:txBody>
                    <a:bodyPr/>
                    <a:lstStyle/>
                    <a:p>
                      <a:pPr algn="ctr"/>
                      <a:r>
                        <a:rPr lang="en-AU" dirty="0" smtClean="0"/>
                        <a:t>2</a:t>
                      </a:r>
                      <a:r>
                        <a:rPr lang="en-AU" baseline="30000" dirty="0" smtClean="0"/>
                        <a:t>1</a:t>
                      </a:r>
                      <a:endParaRPr lang="en-AU" baseline="30000" dirty="0"/>
                    </a:p>
                  </a:txBody>
                  <a:tcPr anchor="ctr"/>
                </a:tc>
                <a:tc>
                  <a:txBody>
                    <a:bodyPr/>
                    <a:lstStyle/>
                    <a:p>
                      <a:pPr algn="ctr"/>
                      <a:r>
                        <a:rPr lang="en-AU" dirty="0" smtClean="0"/>
                        <a:t>2</a:t>
                      </a:r>
                      <a:r>
                        <a:rPr lang="en-AU" baseline="30000" dirty="0" smtClean="0"/>
                        <a:t>0</a:t>
                      </a:r>
                      <a:endParaRPr lang="en-AU" baseline="30000" dirty="0"/>
                    </a:p>
                  </a:txBody>
                  <a:tcPr anchor="ctr"/>
                </a:tc>
              </a:tr>
              <a:tr h="530720">
                <a:tc>
                  <a:txBody>
                    <a:bodyPr/>
                    <a:lstStyle/>
                    <a:p>
                      <a:pPr algn="ctr"/>
                      <a:r>
                        <a:rPr lang="en-AU" dirty="0" smtClean="0"/>
                        <a:t>Decimal value</a:t>
                      </a:r>
                      <a:endParaRPr lang="en-AU" dirty="0"/>
                    </a:p>
                  </a:txBody>
                  <a:tcPr anchor="ctr"/>
                </a:tc>
                <a:tc>
                  <a:txBody>
                    <a:bodyPr/>
                    <a:lstStyle/>
                    <a:p>
                      <a:pPr algn="ctr"/>
                      <a:r>
                        <a:rPr lang="en-AU" dirty="0" smtClean="0"/>
                        <a:t>128</a:t>
                      </a:r>
                      <a:endParaRPr lang="en-AU" dirty="0"/>
                    </a:p>
                  </a:txBody>
                  <a:tcPr anchor="ctr"/>
                </a:tc>
                <a:tc>
                  <a:txBody>
                    <a:bodyPr/>
                    <a:lstStyle/>
                    <a:p>
                      <a:pPr algn="ctr"/>
                      <a:r>
                        <a:rPr lang="en-AU" dirty="0" smtClean="0"/>
                        <a:t>64</a:t>
                      </a:r>
                      <a:endParaRPr lang="en-AU" dirty="0"/>
                    </a:p>
                  </a:txBody>
                  <a:tcPr anchor="ctr"/>
                </a:tc>
                <a:tc>
                  <a:txBody>
                    <a:bodyPr/>
                    <a:lstStyle/>
                    <a:p>
                      <a:pPr algn="ctr"/>
                      <a:r>
                        <a:rPr lang="en-AU" dirty="0" smtClean="0"/>
                        <a:t>32</a:t>
                      </a:r>
                      <a:endParaRPr lang="en-AU" dirty="0"/>
                    </a:p>
                  </a:txBody>
                  <a:tcPr anchor="ctr"/>
                </a:tc>
                <a:tc>
                  <a:txBody>
                    <a:bodyPr/>
                    <a:lstStyle/>
                    <a:p>
                      <a:pPr algn="ctr"/>
                      <a:r>
                        <a:rPr lang="en-AU" dirty="0" smtClean="0"/>
                        <a:t>16</a:t>
                      </a:r>
                      <a:endParaRPr lang="en-AU"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dirty="0" smtClean="0"/>
                        <a:t>8</a:t>
                      </a:r>
                    </a:p>
                  </a:txBody>
                  <a:tcPr anchor="ctr"/>
                </a:tc>
                <a:tc>
                  <a:txBody>
                    <a:bodyPr/>
                    <a:lstStyle/>
                    <a:p>
                      <a:pPr algn="ctr"/>
                      <a:r>
                        <a:rPr lang="en-AU" dirty="0" smtClean="0"/>
                        <a:t>4</a:t>
                      </a:r>
                      <a:endParaRPr lang="en-AU" dirty="0"/>
                    </a:p>
                  </a:txBody>
                  <a:tcPr anchor="ctr"/>
                </a:tc>
                <a:tc>
                  <a:txBody>
                    <a:bodyPr/>
                    <a:lstStyle/>
                    <a:p>
                      <a:pPr algn="ctr"/>
                      <a:r>
                        <a:rPr lang="en-AU" dirty="0" smtClean="0"/>
                        <a:t>2</a:t>
                      </a:r>
                      <a:endParaRPr lang="en-AU" dirty="0"/>
                    </a:p>
                  </a:txBody>
                  <a:tcPr anchor="ctr"/>
                </a:tc>
                <a:tc>
                  <a:txBody>
                    <a:bodyPr/>
                    <a:lstStyle/>
                    <a:p>
                      <a:pPr algn="ctr"/>
                      <a:r>
                        <a:rPr lang="en-AU" dirty="0" smtClean="0"/>
                        <a:t>1</a:t>
                      </a:r>
                      <a:endParaRPr lang="en-AU" dirty="0"/>
                    </a:p>
                  </a:txBody>
                  <a:tcPr anchor="ctr"/>
                </a:tc>
              </a:tr>
            </a:tbl>
          </a:graphicData>
        </a:graphic>
      </p:graphicFrame>
      <p:sp>
        <p:nvSpPr>
          <p:cNvPr id="8" name="TextBox 7"/>
          <p:cNvSpPr txBox="1"/>
          <p:nvPr/>
        </p:nvSpPr>
        <p:spPr>
          <a:xfrm>
            <a:off x="914401" y="2749510"/>
            <a:ext cx="7315200" cy="707886"/>
          </a:xfrm>
          <a:prstGeom prst="rect">
            <a:avLst/>
          </a:prstGeom>
          <a:noFill/>
        </p:spPr>
        <p:txBody>
          <a:bodyPr wrap="square" rtlCol="0">
            <a:spAutoFit/>
          </a:bodyPr>
          <a:lstStyle/>
          <a:p>
            <a:pPr algn="ctr"/>
            <a:r>
              <a:rPr lang="en-AU" sz="2000" dirty="0" smtClean="0"/>
              <a:t>Try it yourself</a:t>
            </a:r>
          </a:p>
          <a:p>
            <a:pPr algn="ctr"/>
            <a:r>
              <a:rPr lang="en-AU" sz="2000" dirty="0" smtClean="0"/>
              <a:t>Convert the following binary number to decimal.</a:t>
            </a:r>
          </a:p>
        </p:txBody>
      </p:sp>
      <p:graphicFrame>
        <p:nvGraphicFramePr>
          <p:cNvPr id="9" name="Table 8" descr="Organisational table for working out the decimal values of binary digits" title="Organisational table for working out the decimal values of binary digits"/>
          <p:cNvGraphicFramePr>
            <a:graphicFrameLocks noGrp="1"/>
          </p:cNvGraphicFramePr>
          <p:nvPr>
            <p:extLst>
              <p:ext uri="{D42A27DB-BD31-4B8C-83A1-F6EECF244321}">
                <p14:modId xmlns:p14="http://schemas.microsoft.com/office/powerpoint/2010/main" val="3558015738"/>
              </p:ext>
            </p:extLst>
          </p:nvPr>
        </p:nvGraphicFramePr>
        <p:xfrm>
          <a:off x="819149" y="3581400"/>
          <a:ext cx="7562855" cy="1280160"/>
        </p:xfrm>
        <a:graphic>
          <a:graphicData uri="http://schemas.openxmlformats.org/drawingml/2006/table">
            <a:tbl>
              <a:tblPr firstRow="1" bandRow="1">
                <a:tableStyleId>{5C22544A-7EE6-4342-B048-85BDC9FD1C3A}</a:tableStyleId>
              </a:tblPr>
              <a:tblGrid>
                <a:gridCol w="1450599"/>
                <a:gridCol w="764032"/>
                <a:gridCol w="764032"/>
                <a:gridCol w="764032"/>
                <a:gridCol w="764032"/>
                <a:gridCol w="764032"/>
                <a:gridCol w="764032"/>
                <a:gridCol w="764032"/>
                <a:gridCol w="764032"/>
              </a:tblGrid>
              <a:tr h="307480">
                <a:tc>
                  <a:txBody>
                    <a:bodyPr/>
                    <a:lstStyle/>
                    <a:p>
                      <a:pPr algn="ctr"/>
                      <a:r>
                        <a:rPr lang="en-AU" dirty="0" smtClean="0"/>
                        <a:t>Binary digits</a:t>
                      </a:r>
                      <a:endParaRPr lang="en-AU" dirty="0"/>
                    </a:p>
                  </a:txBody>
                  <a:tcPr anchor="ctr"/>
                </a:tc>
                <a:tc>
                  <a:txBody>
                    <a:bodyPr/>
                    <a:lstStyle/>
                    <a:p>
                      <a:pPr algn="ctr"/>
                      <a:r>
                        <a:rPr lang="en-AU" dirty="0" smtClean="0"/>
                        <a:t>0</a:t>
                      </a:r>
                      <a:endParaRPr lang="en-AU" baseline="30000" dirty="0"/>
                    </a:p>
                  </a:txBody>
                  <a:tcPr anchor="ctr"/>
                </a:tc>
                <a:tc>
                  <a:txBody>
                    <a:bodyPr/>
                    <a:lstStyle/>
                    <a:p>
                      <a:pPr algn="ctr"/>
                      <a:r>
                        <a:rPr lang="en-AU" dirty="0" smtClean="0"/>
                        <a:t>1</a:t>
                      </a:r>
                      <a:endParaRPr lang="en-AU" baseline="30000" dirty="0"/>
                    </a:p>
                  </a:txBody>
                  <a:tcPr anchor="ctr"/>
                </a:tc>
                <a:tc>
                  <a:txBody>
                    <a:bodyPr/>
                    <a:lstStyle/>
                    <a:p>
                      <a:pPr algn="ctr"/>
                      <a:r>
                        <a:rPr lang="en-AU" dirty="0" smtClean="0"/>
                        <a:t>1</a:t>
                      </a:r>
                      <a:endParaRPr lang="en-AU" baseline="30000" dirty="0"/>
                    </a:p>
                  </a:txBody>
                  <a:tcPr anchor="ctr"/>
                </a:tc>
                <a:tc>
                  <a:txBody>
                    <a:bodyPr/>
                    <a:lstStyle/>
                    <a:p>
                      <a:pPr algn="ctr"/>
                      <a:r>
                        <a:rPr lang="en-AU" dirty="0" smtClean="0"/>
                        <a:t>0</a:t>
                      </a:r>
                      <a:endParaRPr lang="en-AU" baseline="30000" dirty="0"/>
                    </a:p>
                  </a:txBody>
                  <a:tcPr anchor="ctr"/>
                </a:tc>
                <a:tc>
                  <a:txBody>
                    <a:bodyPr/>
                    <a:lstStyle/>
                    <a:p>
                      <a:pPr algn="ctr"/>
                      <a:r>
                        <a:rPr lang="en-AU" dirty="0" smtClean="0"/>
                        <a:t>0</a:t>
                      </a:r>
                      <a:endParaRPr lang="en-AU" baseline="30000" dirty="0"/>
                    </a:p>
                  </a:txBody>
                  <a:tcPr anchor="ctr"/>
                </a:tc>
                <a:tc>
                  <a:txBody>
                    <a:bodyPr/>
                    <a:lstStyle/>
                    <a:p>
                      <a:pPr algn="ctr"/>
                      <a:r>
                        <a:rPr lang="en-AU" dirty="0" smtClean="0"/>
                        <a:t>1</a:t>
                      </a:r>
                      <a:endParaRPr lang="en-AU" baseline="30000" dirty="0"/>
                    </a:p>
                  </a:txBody>
                  <a:tcPr anchor="ctr"/>
                </a:tc>
                <a:tc>
                  <a:txBody>
                    <a:bodyPr/>
                    <a:lstStyle/>
                    <a:p>
                      <a:pPr algn="ctr"/>
                      <a:r>
                        <a:rPr lang="en-AU" dirty="0" smtClean="0"/>
                        <a:t>0</a:t>
                      </a:r>
                      <a:endParaRPr lang="en-AU" baseline="30000" dirty="0"/>
                    </a:p>
                  </a:txBody>
                  <a:tcPr anchor="ctr"/>
                </a:tc>
                <a:tc>
                  <a:txBody>
                    <a:bodyPr/>
                    <a:lstStyle/>
                    <a:p>
                      <a:pPr algn="ctr"/>
                      <a:r>
                        <a:rPr lang="en-AU" dirty="0" smtClean="0"/>
                        <a:t>1</a:t>
                      </a:r>
                      <a:endParaRPr lang="en-AU" baseline="30000" dirty="0"/>
                    </a:p>
                  </a:txBody>
                  <a:tcPr anchor="ctr"/>
                </a:tc>
              </a:tr>
              <a:tr h="530720">
                <a:tc>
                  <a:txBody>
                    <a:bodyPr/>
                    <a:lstStyle/>
                    <a:p>
                      <a:pPr algn="ctr"/>
                      <a:r>
                        <a:rPr lang="en-AU" dirty="0" smtClean="0"/>
                        <a:t>Decimal value</a:t>
                      </a:r>
                      <a:endParaRPr lang="en-AU" dirty="0"/>
                    </a:p>
                  </a:txBody>
                  <a:tcPr anchor="ctr"/>
                </a:tc>
                <a:tc>
                  <a:txBody>
                    <a:bodyPr/>
                    <a:lstStyle/>
                    <a:p>
                      <a:pPr algn="ctr"/>
                      <a:endParaRPr lang="en-AU" dirty="0"/>
                    </a:p>
                  </a:txBody>
                  <a:tcPr anchor="ctr"/>
                </a:tc>
                <a:tc>
                  <a:txBody>
                    <a:bodyPr/>
                    <a:lstStyle/>
                    <a:p>
                      <a:pPr algn="ctr"/>
                      <a:endParaRPr lang="en-AU" dirty="0"/>
                    </a:p>
                  </a:txBody>
                  <a:tcPr anchor="ctr"/>
                </a:tc>
                <a:tc>
                  <a:txBody>
                    <a:bodyPr/>
                    <a:lstStyle/>
                    <a:p>
                      <a:pPr algn="ctr"/>
                      <a:endParaRPr lang="en-AU" dirty="0"/>
                    </a:p>
                  </a:txBody>
                  <a:tcPr anchor="ctr"/>
                </a:tc>
                <a:tc>
                  <a:txBody>
                    <a:bodyPr/>
                    <a:lstStyle/>
                    <a:p>
                      <a:pPr algn="ctr"/>
                      <a:endParaRPr lang="en-AU"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AU" dirty="0" smtClean="0"/>
                    </a:p>
                  </a:txBody>
                  <a:tcPr anchor="ctr"/>
                </a:tc>
                <a:tc>
                  <a:txBody>
                    <a:bodyPr/>
                    <a:lstStyle/>
                    <a:p>
                      <a:pPr algn="ctr"/>
                      <a:endParaRPr lang="en-AU" dirty="0"/>
                    </a:p>
                  </a:txBody>
                  <a:tcPr anchor="ctr"/>
                </a:tc>
                <a:tc>
                  <a:txBody>
                    <a:bodyPr/>
                    <a:lstStyle/>
                    <a:p>
                      <a:pPr algn="ctr"/>
                      <a:endParaRPr lang="en-AU" dirty="0"/>
                    </a:p>
                  </a:txBody>
                  <a:tcPr anchor="ctr"/>
                </a:tc>
                <a:tc>
                  <a:txBody>
                    <a:bodyPr/>
                    <a:lstStyle/>
                    <a:p>
                      <a:pPr algn="ctr"/>
                      <a:endParaRPr lang="en-AU" dirty="0"/>
                    </a:p>
                  </a:txBody>
                  <a:tcPr anchor="ctr"/>
                </a:tc>
              </a:tr>
            </a:tbl>
          </a:graphicData>
        </a:graphic>
      </p:graphicFrame>
      <p:sp>
        <p:nvSpPr>
          <p:cNvPr id="10" name="Content Placeholder 2"/>
          <p:cNvSpPr txBox="1">
            <a:spLocks/>
          </p:cNvSpPr>
          <p:nvPr/>
        </p:nvSpPr>
        <p:spPr>
          <a:xfrm>
            <a:off x="457200" y="5105400"/>
            <a:ext cx="8229600" cy="609600"/>
          </a:xfrm>
          <a:prstGeom prst="rect">
            <a:avLst/>
          </a:prstGeom>
        </p:spPr>
        <p:txBody>
          <a:bodyPr vert="horz" lIns="91440" tIns="45720" rIns="91440" bIns="45720" rtlCol="0">
            <a:no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lgn="ctr">
              <a:buNone/>
            </a:pPr>
            <a:r>
              <a:rPr lang="en-AU" sz="2100" dirty="0" smtClean="0"/>
              <a:t>The number is 0 + 64 + 32 + 0 + 0 + 4 + 0 + 1 = 101 </a:t>
            </a:r>
          </a:p>
          <a:p>
            <a:pPr marL="45720" indent="0" algn="ctr">
              <a:buNone/>
            </a:pPr>
            <a:r>
              <a:rPr lang="en-AU" sz="2100" dirty="0" smtClean="0"/>
              <a:t>Binary 01100101 = decimal 101</a:t>
            </a:r>
            <a:endParaRPr lang="en-AU" sz="2100" dirty="0"/>
          </a:p>
        </p:txBody>
      </p:sp>
      <p:sp>
        <p:nvSpPr>
          <p:cNvPr id="11" name="Rectangle 10" descr="Grey rectangle. Click to reveal text behind." title="Grey rectangle. Click to reveal text behind."/>
          <p:cNvSpPr/>
          <p:nvPr/>
        </p:nvSpPr>
        <p:spPr>
          <a:xfrm>
            <a:off x="2286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2" name="Rectangle 11" descr="Grey rectangle. Click to reveal text behind." title="Grey rectangle. Click to reveal text behind."/>
          <p:cNvSpPr/>
          <p:nvPr/>
        </p:nvSpPr>
        <p:spPr>
          <a:xfrm>
            <a:off x="3048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 name="Rectangle 12" descr="Grey rectangle. Click to reveal text behind." title="Grey rectangle. Click to reveal text behind."/>
          <p:cNvSpPr/>
          <p:nvPr/>
        </p:nvSpPr>
        <p:spPr>
          <a:xfrm>
            <a:off x="3810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 name="Rectangle 13" descr="Grey rectangle. Click to reveal text behind." title="Grey rectangle. Click to reveal text behind."/>
          <p:cNvSpPr/>
          <p:nvPr/>
        </p:nvSpPr>
        <p:spPr>
          <a:xfrm>
            <a:off x="4572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5" name="Rectangle 14" descr="Grey rectangle. Click to reveal text behind." title="Grey rectangle. Click to reveal text behind."/>
          <p:cNvSpPr/>
          <p:nvPr/>
        </p:nvSpPr>
        <p:spPr>
          <a:xfrm>
            <a:off x="5334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6" name="Rectangle 15" descr="Grey rectangle. Click to reveal text behind." title="Grey rectangle. Click to reveal text behind."/>
          <p:cNvSpPr/>
          <p:nvPr/>
        </p:nvSpPr>
        <p:spPr>
          <a:xfrm>
            <a:off x="6096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7" name="Rectangle 16" descr="Grey rectangle. Click to reveal text behind." title="Grey rectangle. Click to reveal text behind."/>
          <p:cNvSpPr/>
          <p:nvPr/>
        </p:nvSpPr>
        <p:spPr>
          <a:xfrm>
            <a:off x="6858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descr="Grey rectangle. Click to reveal text behind." title="Grey rectangle. Click to reveal text behind."/>
          <p:cNvSpPr/>
          <p:nvPr/>
        </p:nvSpPr>
        <p:spPr>
          <a:xfrm>
            <a:off x="7620000" y="1905000"/>
            <a:ext cx="6858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9" name="Title 6"/>
          <p:cNvSpPr txBox="1">
            <a:spLocks/>
          </p:cNvSpPr>
          <p:nvPr/>
        </p:nvSpPr>
        <p:spPr>
          <a:xfrm>
            <a:off x="762000" y="533400"/>
            <a:ext cx="7315200" cy="773097"/>
          </a:xfrm>
          <a:prstGeom prst="rect">
            <a:avLst/>
          </a:prstGeom>
        </p:spPr>
        <p:txBody>
          <a:bodyPr vert="horz" lIns="91440" tIns="45720" rIns="91440" bIns="45720" rtlCol="0" anchor="b">
            <a:normAutofit/>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000" dirty="0">
                <a:solidFill>
                  <a:schemeClr val="tx1"/>
                </a:solidFill>
              </a:rPr>
              <a:t>Calculate value of power of 2</a:t>
            </a:r>
          </a:p>
          <a:p>
            <a:pPr algn="ctr"/>
            <a:r>
              <a:rPr lang="en-AU" sz="2000" dirty="0">
                <a:solidFill>
                  <a:schemeClr val="tx1"/>
                </a:solidFill>
              </a:rPr>
              <a:t>Click the grey boxes to see the decimal values.</a:t>
            </a:r>
          </a:p>
        </p:txBody>
      </p:sp>
    </p:spTree>
    <p:controls>
      <mc:AlternateContent xmlns:mc="http://schemas.openxmlformats.org/markup-compatibility/2006">
        <mc:Choice xmlns:v="urn:schemas-microsoft-com:vml" Requires="v">
          <p:control spid="3107" name="TextBox1" r:id="rId2" imgW="685800" imgH="533520"/>
        </mc:Choice>
        <mc:Fallback>
          <p:control name="TextBox1" r:id="rId2" imgW="685800" imgH="533520">
            <p:pic>
              <p:nvPicPr>
                <p:cNvPr id="0" name="TextBox1"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2286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08" name="TextBox2" r:id="rId3" imgW="685800" imgH="533520"/>
        </mc:Choice>
        <mc:Fallback>
          <p:control name="TextBox2" r:id="rId3" imgW="685800" imgH="533520">
            <p:pic>
              <p:nvPicPr>
                <p:cNvPr id="0" name="TextBox2"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09" name="TextBox3" r:id="rId4" imgW="685800" imgH="533520"/>
        </mc:Choice>
        <mc:Fallback>
          <p:control name="TextBox3" r:id="rId4" imgW="685800" imgH="533520">
            <p:pic>
              <p:nvPicPr>
                <p:cNvPr id="0" name="TextBox3"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3810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10" name="TextBox4" r:id="rId5" imgW="685800" imgH="533520"/>
        </mc:Choice>
        <mc:Fallback>
          <p:control name="TextBox4" r:id="rId5" imgW="685800" imgH="533520">
            <p:pic>
              <p:nvPicPr>
                <p:cNvPr id="0" name="TextBox4"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4572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11" name="TextBox5" r:id="rId6" imgW="685800" imgH="533520"/>
        </mc:Choice>
        <mc:Fallback>
          <p:control name="TextBox5" r:id="rId6" imgW="685800" imgH="533520">
            <p:pic>
              <p:nvPicPr>
                <p:cNvPr id="0" name="TextBox5"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5334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12" name="TextBox6" r:id="rId7" imgW="685800" imgH="533520"/>
        </mc:Choice>
        <mc:Fallback>
          <p:control name="TextBox6" r:id="rId7" imgW="685800" imgH="533520">
            <p:pic>
              <p:nvPicPr>
                <p:cNvPr id="0" name="TextBox6"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13" name="TextBox7" r:id="rId8" imgW="685800" imgH="533520"/>
        </mc:Choice>
        <mc:Fallback>
          <p:control name="TextBox7" r:id="rId8" imgW="685800" imgH="533520">
            <p:pic>
              <p:nvPicPr>
                <p:cNvPr id="0" name="TextBox7"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6858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3114" name="TextBox8" r:id="rId9" imgW="685800" imgH="533520"/>
        </mc:Choice>
        <mc:Fallback>
          <p:control name="TextBox8" r:id="rId9" imgW="685800" imgH="533520">
            <p:pic>
              <p:nvPicPr>
                <p:cNvPr id="0" name="TextBox8" descr="Text field for working out the decimal value of a binary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7620000" y="42672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8964846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0">
                                            <p:txEl>
                                              <p:pRg st="1" end="1"/>
                                            </p:txEl>
                                          </p:spTgt>
                                        </p:tgtEl>
                                        <p:attrNameLst>
                                          <p:attrName>style.visibility</p:attrName>
                                        </p:attrNameLst>
                                      </p:cBhvr>
                                      <p:to>
                                        <p:strVal val="visible"/>
                                      </p:to>
                                    </p:set>
                                    <p:animEffect transition="in" filter="fade">
                                      <p:cBhvr>
                                        <p:cTn id="10" dur="500"/>
                                        <p:tgtEl>
                                          <p:spTgt spid="10">
                                            <p:txEl>
                                              <p:pRg st="1" end="1"/>
                                            </p:txEl>
                                          </p:spTgt>
                                        </p:tgtEl>
                                      </p:cBhvr>
                                    </p:animEffect>
                                  </p:childTnLst>
                                </p:cTn>
                              </p:par>
                            </p:childTnLst>
                          </p:cTn>
                        </p:par>
                      </p:childTnLst>
                    </p:cTn>
                  </p:par>
                </p:childTnLst>
              </p:cTn>
              <p:nextCondLst>
                <p:cond evt="onClick" delay="0">
                  <p:tgtEl>
                    <p:spTgt spid="6"/>
                  </p:tgtEl>
                </p:cond>
              </p:nextCondLst>
            </p:seq>
            <p:seq concurrent="1" nextAc="seek">
              <p:cTn id="11" restart="whenNotActive" fill="hold" evtFilter="cancelBubble" nodeType="interactiveSeq">
                <p:stCondLst>
                  <p:cond evt="onClick" delay="0">
                    <p:tgtEl>
                      <p:spTgt spid="11"/>
                    </p:tgtEl>
                  </p:cond>
                </p:stCondLst>
                <p:endSync evt="end" delay="0">
                  <p:rtn val="all"/>
                </p:endSync>
                <p:childTnLst>
                  <p:par>
                    <p:cTn id="12" fill="hold">
                      <p:stCondLst>
                        <p:cond delay="0"/>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11"/>
                                        </p:tgtEl>
                                      </p:cBhvr>
                                    </p:animEffect>
                                    <p:set>
                                      <p:cBhvr>
                                        <p:cTn id="16"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7" restart="whenNotActive" fill="hold" evtFilter="cancelBubble" nodeType="interactiveSeq">
                <p:stCondLst>
                  <p:cond evt="onClick" delay="0">
                    <p:tgtEl>
                      <p:spTgt spid="12"/>
                    </p:tgtEl>
                  </p:cond>
                </p:stCondLst>
                <p:endSync evt="end" delay="0">
                  <p:rtn val="all"/>
                </p:endSync>
                <p:childTnLst>
                  <p:par>
                    <p:cTn id="18" fill="hold">
                      <p:stCondLst>
                        <p:cond delay="0"/>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23" restart="whenNotActive" fill="hold" evtFilter="cancelBubble" nodeType="interactiveSeq">
                <p:stCondLst>
                  <p:cond evt="onClick" delay="0">
                    <p:tgtEl>
                      <p:spTgt spid="13"/>
                    </p:tgtEl>
                  </p:cond>
                </p:stCondLst>
                <p:endSync evt="end" delay="0">
                  <p:rtn val="all"/>
                </p:endSync>
                <p:childTnLst>
                  <p:par>
                    <p:cTn id="24" fill="hold">
                      <p:stCondLst>
                        <p:cond delay="0"/>
                      </p:stCondLst>
                      <p:childTnLst>
                        <p:par>
                          <p:cTn id="25" fill="hold">
                            <p:stCondLst>
                              <p:cond delay="0"/>
                            </p:stCondLst>
                            <p:childTnLst>
                              <p:par>
                                <p:cTn id="26" presetID="10" presetClass="exit" presetSubtype="0" fill="hold" grpId="0" nodeType="clickEffect">
                                  <p:stCondLst>
                                    <p:cond delay="0"/>
                                  </p:stCondLst>
                                  <p:childTnLst>
                                    <p:animEffect transition="out" filter="fade">
                                      <p:cBhvr>
                                        <p:cTn id="27" dur="500"/>
                                        <p:tgtEl>
                                          <p:spTgt spid="13"/>
                                        </p:tgtEl>
                                      </p:cBhvr>
                                    </p:animEffect>
                                    <p:set>
                                      <p:cBhvr>
                                        <p:cTn id="28"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29" restart="whenNotActive" fill="hold" evtFilter="cancelBubble" nodeType="interactiveSeq">
                <p:stCondLst>
                  <p:cond evt="onClick" delay="0">
                    <p:tgtEl>
                      <p:spTgt spid="14"/>
                    </p:tgtEl>
                  </p:cond>
                </p:stCondLst>
                <p:endSync evt="end" delay="0">
                  <p:rtn val="all"/>
                </p:endSync>
                <p:childTnLst>
                  <p:par>
                    <p:cTn id="30" fill="hold">
                      <p:stCondLst>
                        <p:cond delay="0"/>
                      </p:stCondLst>
                      <p:childTnLst>
                        <p:par>
                          <p:cTn id="31" fill="hold">
                            <p:stCondLst>
                              <p:cond delay="0"/>
                            </p:stCondLst>
                            <p:childTnLst>
                              <p:par>
                                <p:cTn id="32" presetID="10" presetClass="exit" presetSubtype="0" fill="hold" grpId="0" nodeType="clickEffect">
                                  <p:stCondLst>
                                    <p:cond delay="0"/>
                                  </p:stCondLst>
                                  <p:childTnLst>
                                    <p:animEffect transition="out" filter="fade">
                                      <p:cBhvr>
                                        <p:cTn id="33" dur="500"/>
                                        <p:tgtEl>
                                          <p:spTgt spid="14"/>
                                        </p:tgtEl>
                                      </p:cBhvr>
                                    </p:animEffect>
                                    <p:set>
                                      <p:cBhvr>
                                        <p:cTn id="34"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35" restart="whenNotActive" fill="hold" evtFilter="cancelBubble" nodeType="interactiveSeq">
                <p:stCondLst>
                  <p:cond evt="onClick" delay="0">
                    <p:tgtEl>
                      <p:spTgt spid="15"/>
                    </p:tgtEl>
                  </p:cond>
                </p:stCondLst>
                <p:endSync evt="end" delay="0">
                  <p:rtn val="all"/>
                </p:endSync>
                <p:childTnLst>
                  <p:par>
                    <p:cTn id="36" fill="hold">
                      <p:stCondLst>
                        <p:cond delay="0"/>
                      </p:stCondLst>
                      <p:childTnLst>
                        <p:par>
                          <p:cTn id="37" fill="hold">
                            <p:stCondLst>
                              <p:cond delay="0"/>
                            </p:stCondLst>
                            <p:childTnLst>
                              <p:par>
                                <p:cTn id="38" presetID="10" presetClass="exit" presetSubtype="0" fill="hold" grpId="0" nodeType="clickEffect">
                                  <p:stCondLst>
                                    <p:cond delay="0"/>
                                  </p:stCondLst>
                                  <p:childTnLst>
                                    <p:animEffect transition="out" filter="fade">
                                      <p:cBhvr>
                                        <p:cTn id="39" dur="500"/>
                                        <p:tgtEl>
                                          <p:spTgt spid="15"/>
                                        </p:tgtEl>
                                      </p:cBhvr>
                                    </p:animEffect>
                                    <p:set>
                                      <p:cBhvr>
                                        <p:cTn id="40"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41" restart="whenNotActive" fill="hold" evtFilter="cancelBubble" nodeType="interactiveSeq">
                <p:stCondLst>
                  <p:cond evt="onClick" delay="0">
                    <p:tgtEl>
                      <p:spTgt spid="16"/>
                    </p:tgtEl>
                  </p:cond>
                </p:stCondLst>
                <p:endSync evt="end" delay="0">
                  <p:rtn val="all"/>
                </p:endSync>
                <p:childTnLst>
                  <p:par>
                    <p:cTn id="42" fill="hold">
                      <p:stCondLst>
                        <p:cond delay="0"/>
                      </p:stCondLst>
                      <p:childTnLst>
                        <p:par>
                          <p:cTn id="43" fill="hold">
                            <p:stCondLst>
                              <p:cond delay="0"/>
                            </p:stCondLst>
                            <p:childTnLst>
                              <p:par>
                                <p:cTn id="44" presetID="10" presetClass="exit" presetSubtype="0" fill="hold" grpId="0" nodeType="clickEffect">
                                  <p:stCondLst>
                                    <p:cond delay="0"/>
                                  </p:stCondLst>
                                  <p:childTnLst>
                                    <p:animEffect transition="out" filter="fade">
                                      <p:cBhvr>
                                        <p:cTn id="45" dur="500"/>
                                        <p:tgtEl>
                                          <p:spTgt spid="16"/>
                                        </p:tgtEl>
                                      </p:cBhvr>
                                    </p:animEffect>
                                    <p:set>
                                      <p:cBhvr>
                                        <p:cTn id="46"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47" restart="whenNotActive" fill="hold" evtFilter="cancelBubble" nodeType="interactiveSeq">
                <p:stCondLst>
                  <p:cond evt="onClick" delay="0">
                    <p:tgtEl>
                      <p:spTgt spid="17"/>
                    </p:tgtEl>
                  </p:cond>
                </p:stCondLst>
                <p:endSync evt="end" delay="0">
                  <p:rtn val="all"/>
                </p:endSync>
                <p:childTnLst>
                  <p:par>
                    <p:cTn id="48" fill="hold">
                      <p:stCondLst>
                        <p:cond delay="0"/>
                      </p:stCondLst>
                      <p:childTnLst>
                        <p:par>
                          <p:cTn id="49" fill="hold">
                            <p:stCondLst>
                              <p:cond delay="0"/>
                            </p:stCondLst>
                            <p:childTnLst>
                              <p:par>
                                <p:cTn id="50" presetID="10" presetClass="exit" presetSubtype="0" fill="hold" grpId="0" nodeType="clickEffect">
                                  <p:stCondLst>
                                    <p:cond delay="0"/>
                                  </p:stCondLst>
                                  <p:childTnLst>
                                    <p:animEffect transition="out" filter="fade">
                                      <p:cBhvr>
                                        <p:cTn id="51" dur="500"/>
                                        <p:tgtEl>
                                          <p:spTgt spid="17"/>
                                        </p:tgtEl>
                                      </p:cBhvr>
                                    </p:animEffect>
                                    <p:set>
                                      <p:cBhvr>
                                        <p:cTn id="52"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53" restart="whenNotActive" fill="hold" evtFilter="cancelBubble" nodeType="interactiveSeq">
                <p:stCondLst>
                  <p:cond evt="onClick" delay="0">
                    <p:tgtEl>
                      <p:spTgt spid="18"/>
                    </p:tgtEl>
                  </p:cond>
                </p:stCondLst>
                <p:endSync evt="end" delay="0">
                  <p:rtn val="all"/>
                </p:endSync>
                <p:childTnLst>
                  <p:par>
                    <p:cTn id="54" fill="hold">
                      <p:stCondLst>
                        <p:cond delay="0"/>
                      </p:stCondLst>
                      <p:childTnLst>
                        <p:par>
                          <p:cTn id="55" fill="hold">
                            <p:stCondLst>
                              <p:cond delay="0"/>
                            </p:stCondLst>
                            <p:childTnLst>
                              <p:par>
                                <p:cTn id="56" presetID="10" presetClass="exit" presetSubtype="0" fill="hold" grpId="0" nodeType="clickEffect">
                                  <p:stCondLst>
                                    <p:cond delay="0"/>
                                  </p:stCondLst>
                                  <p:childTnLst>
                                    <p:animEffect transition="out" filter="fade">
                                      <p:cBhvr>
                                        <p:cTn id="57" dur="500"/>
                                        <p:tgtEl>
                                          <p:spTgt spid="18"/>
                                        </p:tgtEl>
                                      </p:cBhvr>
                                    </p:animEffect>
                                    <p:set>
                                      <p:cBhvr>
                                        <p:cTn id="58"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descr="Organisational table for converting binary numbers to decimal numbers" title="Organisational table for converting binary numbers to decimal numbers"/>
          <p:cNvGraphicFramePr>
            <a:graphicFrameLocks noGrp="1"/>
          </p:cNvGraphicFramePr>
          <p:nvPr>
            <p:extLst>
              <p:ext uri="{D42A27DB-BD31-4B8C-83A1-F6EECF244321}">
                <p14:modId xmlns:p14="http://schemas.microsoft.com/office/powerpoint/2010/main" val="1640845930"/>
              </p:ext>
            </p:extLst>
          </p:nvPr>
        </p:nvGraphicFramePr>
        <p:xfrm>
          <a:off x="819148" y="1143000"/>
          <a:ext cx="7562855" cy="2841840"/>
        </p:xfrm>
        <a:graphic>
          <a:graphicData uri="http://schemas.openxmlformats.org/drawingml/2006/table">
            <a:tbl>
              <a:tblPr firstRow="1" firstCol="1" bandRow="1">
                <a:tableStyleId>{5C22544A-7EE6-4342-B048-85BDC9FD1C3A}</a:tableStyleId>
              </a:tblPr>
              <a:tblGrid>
                <a:gridCol w="1450599"/>
                <a:gridCol w="764032"/>
                <a:gridCol w="764032"/>
                <a:gridCol w="764032"/>
                <a:gridCol w="764032"/>
                <a:gridCol w="764032"/>
                <a:gridCol w="764032"/>
                <a:gridCol w="764032"/>
                <a:gridCol w="764032"/>
              </a:tblGrid>
              <a:tr h="307480">
                <a:tc>
                  <a:txBody>
                    <a:bodyPr/>
                    <a:lstStyle/>
                    <a:p>
                      <a:pPr algn="ctr"/>
                      <a:r>
                        <a:rPr lang="en-AU" dirty="0" smtClean="0"/>
                        <a:t>Power of 2</a:t>
                      </a:r>
                      <a:endParaRPr lang="en-AU"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7</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6</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5</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4</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3</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2</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1</a:t>
                      </a:r>
                      <a:endParaRPr lang="en-AU" baseline="30000" dirty="0"/>
                    </a:p>
                  </a:txBody>
                  <a:tcPr anchor="ctr">
                    <a:lnB w="12700" cap="flat" cmpd="sng" algn="ctr">
                      <a:solidFill>
                        <a:schemeClr val="tx1"/>
                      </a:solidFill>
                      <a:prstDash val="solid"/>
                      <a:round/>
                      <a:headEnd type="none" w="med" len="med"/>
                      <a:tailEnd type="none" w="med" len="med"/>
                    </a:lnB>
                  </a:tcPr>
                </a:tc>
                <a:tc>
                  <a:txBody>
                    <a:bodyPr/>
                    <a:lstStyle/>
                    <a:p>
                      <a:pPr algn="ctr"/>
                      <a:r>
                        <a:rPr lang="en-AU" dirty="0" smtClean="0"/>
                        <a:t>2</a:t>
                      </a:r>
                      <a:r>
                        <a:rPr lang="en-AU" baseline="30000" dirty="0" smtClean="0"/>
                        <a:t>0</a:t>
                      </a:r>
                      <a:endParaRPr lang="en-AU" baseline="30000" dirty="0"/>
                    </a:p>
                  </a:txBody>
                  <a:tcPr anchor="ctr">
                    <a:lnB w="12700" cap="flat" cmpd="sng" algn="ctr">
                      <a:solidFill>
                        <a:schemeClr val="tx1"/>
                      </a:solidFill>
                      <a:prstDash val="solid"/>
                      <a:round/>
                      <a:headEnd type="none" w="med" len="med"/>
                      <a:tailEnd type="none" w="med" len="med"/>
                    </a:lnB>
                  </a:tcPr>
                </a:tc>
              </a:tr>
              <a:tr h="530720">
                <a:tc>
                  <a:txBody>
                    <a:bodyPr/>
                    <a:lstStyle/>
                    <a:p>
                      <a:pPr algn="ctr"/>
                      <a:r>
                        <a:rPr lang="en-AU" dirty="0" smtClean="0"/>
                        <a:t>Decimal value</a:t>
                      </a:r>
                      <a:endParaRPr lang="en-AU" dirty="0"/>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AU" b="1" dirty="0" smtClean="0">
                          <a:solidFill>
                            <a:schemeClr val="tx1"/>
                          </a:solidFill>
                        </a:rPr>
                        <a:t>128</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64</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32</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16</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solidFill>
                            <a:schemeClr val="tx1"/>
                          </a:solidFill>
                        </a:rPr>
                        <a:t>8</a:t>
                      </a: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4</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2</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c>
                  <a:txBody>
                    <a:bodyPr/>
                    <a:lstStyle/>
                    <a:p>
                      <a:pPr algn="ctr"/>
                      <a:r>
                        <a:rPr lang="en-AU" b="1" dirty="0" smtClean="0">
                          <a:solidFill>
                            <a:schemeClr val="tx1"/>
                          </a:solidFill>
                        </a:rPr>
                        <a:t>1</a:t>
                      </a:r>
                      <a:endParaRPr lang="en-AU" b="1" dirty="0">
                        <a:solidFill>
                          <a:schemeClr val="tx1"/>
                        </a:solidFill>
                      </a:endParaRPr>
                    </a:p>
                  </a:txBody>
                  <a:tcPr anchor="ct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1"/>
                    </a:solidFill>
                  </a:tcPr>
                </a:tc>
              </a:tr>
              <a:tr h="612000">
                <a:tc>
                  <a:txBody>
                    <a:bodyPr/>
                    <a:lstStyle/>
                    <a:p>
                      <a:pPr algn="ctr"/>
                      <a:r>
                        <a:rPr lang="en-AU" dirty="0" smtClean="0"/>
                        <a:t>#1</a:t>
                      </a:r>
                      <a:endParaRPr lang="en-AU" dirty="0"/>
                    </a:p>
                  </a:txBody>
                  <a:tcPr anchor="ctr">
                    <a:lnT w="38100" cap="flat" cmpd="sng" algn="ctr">
                      <a:solidFill>
                        <a:schemeClr val="tx1"/>
                      </a:solidFill>
                      <a:prstDash val="solid"/>
                      <a:round/>
                      <a:headEnd type="none" w="med" len="med"/>
                      <a:tailEnd type="none" w="med" len="med"/>
                    </a:lnT>
                  </a:tcPr>
                </a:tc>
                <a:tc>
                  <a:txBody>
                    <a:bodyPr/>
                    <a:lstStyle/>
                    <a:p>
                      <a:pPr algn="ctr"/>
                      <a:r>
                        <a:rPr lang="en-AU" b="1" smtClean="0"/>
                        <a:t>1</a:t>
                      </a:r>
                      <a:endParaRPr lang="en-AU" b="1" dirty="0"/>
                    </a:p>
                  </a:txBody>
                  <a:tcPr anchor="ctr">
                    <a:lnT w="38100" cap="flat" cmpd="sng" algn="ctr">
                      <a:solidFill>
                        <a:schemeClr val="tx1"/>
                      </a:solidFill>
                      <a:prstDash val="solid"/>
                      <a:round/>
                      <a:headEnd type="none" w="med" len="med"/>
                      <a:tailEnd type="none" w="med" len="med"/>
                    </a:lnT>
                  </a:tcPr>
                </a:tc>
                <a:tc>
                  <a:txBody>
                    <a:bodyPr/>
                    <a:lstStyle/>
                    <a:p>
                      <a:pPr algn="ctr"/>
                      <a:r>
                        <a:rPr lang="en-AU" b="1" dirty="0" smtClean="0"/>
                        <a:t>0</a:t>
                      </a:r>
                      <a:endParaRPr lang="en-AU" b="1" dirty="0"/>
                    </a:p>
                  </a:txBody>
                  <a:tcPr anchor="ctr">
                    <a:lnT w="38100" cap="flat" cmpd="sng" algn="ctr">
                      <a:solidFill>
                        <a:schemeClr val="tx1"/>
                      </a:solidFill>
                      <a:prstDash val="solid"/>
                      <a:round/>
                      <a:headEnd type="none" w="med" len="med"/>
                      <a:tailEnd type="none" w="med" len="med"/>
                    </a:lnT>
                  </a:tcPr>
                </a:tc>
                <a:tc>
                  <a:txBody>
                    <a:bodyPr/>
                    <a:lstStyle/>
                    <a:p>
                      <a:pPr algn="ctr"/>
                      <a:r>
                        <a:rPr lang="en-AU" b="1" dirty="0" smtClean="0"/>
                        <a:t>1</a:t>
                      </a:r>
                      <a:endParaRPr lang="en-AU" b="1" dirty="0"/>
                    </a:p>
                  </a:txBody>
                  <a:tcPr anchor="ctr">
                    <a:lnT w="381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t>0</a:t>
                      </a:r>
                    </a:p>
                  </a:txBody>
                  <a:tcPr anchor="ctr">
                    <a:lnT w="38100" cap="flat" cmpd="sng" algn="ctr">
                      <a:solidFill>
                        <a:schemeClr val="tx1"/>
                      </a:solidFill>
                      <a:prstDash val="solid"/>
                      <a:round/>
                      <a:headEnd type="none" w="med" len="med"/>
                      <a:tailEnd type="none" w="med" len="med"/>
                    </a:lnT>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t>1</a:t>
                      </a:r>
                    </a:p>
                  </a:txBody>
                  <a:tcPr anchor="ctr">
                    <a:lnT w="38100" cap="flat" cmpd="sng" algn="ctr">
                      <a:solidFill>
                        <a:schemeClr val="tx1"/>
                      </a:solidFill>
                      <a:prstDash val="solid"/>
                      <a:round/>
                      <a:headEnd type="none" w="med" len="med"/>
                      <a:tailEnd type="none" w="med" len="med"/>
                    </a:lnT>
                  </a:tcPr>
                </a:tc>
                <a:tc>
                  <a:txBody>
                    <a:bodyPr/>
                    <a:lstStyle/>
                    <a:p>
                      <a:pPr algn="ctr"/>
                      <a:r>
                        <a:rPr lang="en-AU" b="1" dirty="0" smtClean="0"/>
                        <a:t>0</a:t>
                      </a:r>
                      <a:endParaRPr lang="en-AU" b="1" dirty="0"/>
                    </a:p>
                  </a:txBody>
                  <a:tcPr anchor="ctr">
                    <a:lnT w="38100" cap="flat" cmpd="sng" algn="ctr">
                      <a:solidFill>
                        <a:schemeClr val="tx1"/>
                      </a:solidFill>
                      <a:prstDash val="solid"/>
                      <a:round/>
                      <a:headEnd type="none" w="med" len="med"/>
                      <a:tailEnd type="none" w="med" len="med"/>
                    </a:lnT>
                  </a:tcPr>
                </a:tc>
                <a:tc>
                  <a:txBody>
                    <a:bodyPr/>
                    <a:lstStyle/>
                    <a:p>
                      <a:pPr algn="ctr"/>
                      <a:r>
                        <a:rPr lang="en-AU" b="1" dirty="0" smtClean="0"/>
                        <a:t>0</a:t>
                      </a:r>
                      <a:endParaRPr lang="en-AU" b="1" dirty="0"/>
                    </a:p>
                  </a:txBody>
                  <a:tcPr anchor="ctr">
                    <a:lnT w="38100" cap="flat" cmpd="sng" algn="ctr">
                      <a:solidFill>
                        <a:schemeClr val="tx1"/>
                      </a:solidFill>
                      <a:prstDash val="solid"/>
                      <a:round/>
                      <a:headEnd type="none" w="med" len="med"/>
                      <a:tailEnd type="none" w="med" len="med"/>
                    </a:lnT>
                  </a:tcPr>
                </a:tc>
                <a:tc>
                  <a:txBody>
                    <a:bodyPr/>
                    <a:lstStyle/>
                    <a:p>
                      <a:pPr algn="ctr"/>
                      <a:r>
                        <a:rPr lang="en-AU" b="1" dirty="0" smtClean="0"/>
                        <a:t>0</a:t>
                      </a:r>
                      <a:endParaRPr lang="en-AU" b="1" dirty="0"/>
                    </a:p>
                  </a:txBody>
                  <a:tcPr anchor="ctr">
                    <a:lnT w="38100" cap="flat" cmpd="sng" algn="ctr">
                      <a:solidFill>
                        <a:schemeClr val="tx1"/>
                      </a:solidFill>
                      <a:prstDash val="solid"/>
                      <a:round/>
                      <a:headEnd type="none" w="med" len="med"/>
                      <a:tailEnd type="none" w="med" len="med"/>
                    </a:lnT>
                  </a:tcPr>
                </a:tc>
              </a:tr>
              <a:tr h="612000">
                <a:tc>
                  <a:txBody>
                    <a:bodyPr/>
                    <a:lstStyle/>
                    <a:p>
                      <a:pPr algn="ctr"/>
                      <a:r>
                        <a:rPr lang="en-AU" dirty="0" smtClean="0"/>
                        <a:t>#2</a:t>
                      </a:r>
                      <a:endParaRPr lang="en-AU" dirty="0"/>
                    </a:p>
                  </a:txBody>
                  <a:tcPr anchor="ctr"/>
                </a:tc>
                <a:tc>
                  <a:txBody>
                    <a:bodyPr/>
                    <a:lstStyle/>
                    <a:p>
                      <a:pPr algn="ctr"/>
                      <a:r>
                        <a:rPr lang="en-AU" b="1" dirty="0" smtClean="0"/>
                        <a:t>0</a:t>
                      </a:r>
                      <a:endParaRPr lang="en-AU" b="1" dirty="0"/>
                    </a:p>
                  </a:txBody>
                  <a:tcPr anchor="ctr"/>
                </a:tc>
                <a:tc>
                  <a:txBody>
                    <a:bodyPr/>
                    <a:lstStyle/>
                    <a:p>
                      <a:pPr algn="ctr"/>
                      <a:r>
                        <a:rPr lang="en-AU" b="1" dirty="0" smtClean="0"/>
                        <a:t>0</a:t>
                      </a:r>
                      <a:endParaRPr lang="en-AU" b="1" dirty="0"/>
                    </a:p>
                  </a:txBody>
                  <a:tcPr anchor="ctr"/>
                </a:tc>
                <a:tc>
                  <a:txBody>
                    <a:bodyPr/>
                    <a:lstStyle/>
                    <a:p>
                      <a:pPr algn="ctr"/>
                      <a:r>
                        <a:rPr lang="en-AU" b="1" dirty="0" smtClean="0"/>
                        <a:t>0</a:t>
                      </a:r>
                      <a:endParaRPr lang="en-AU" b="1" dirty="0"/>
                    </a:p>
                  </a:txBody>
                  <a:tcPr anchor="ctr"/>
                </a:tc>
                <a:tc>
                  <a:txBody>
                    <a:bodyPr/>
                    <a:lstStyle/>
                    <a:p>
                      <a:pPr algn="ctr"/>
                      <a:r>
                        <a:rPr lang="en-AU" b="1" dirty="0" smtClean="0"/>
                        <a:t>1</a:t>
                      </a:r>
                      <a:endParaRPr lang="en-AU"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t>1</a:t>
                      </a:r>
                    </a:p>
                  </a:txBody>
                  <a:tcPr anchor="ctr"/>
                </a:tc>
                <a:tc>
                  <a:txBody>
                    <a:bodyPr/>
                    <a:lstStyle/>
                    <a:p>
                      <a:pPr algn="ctr"/>
                      <a:r>
                        <a:rPr lang="en-AU" b="1" dirty="0" smtClean="0"/>
                        <a:t>1</a:t>
                      </a:r>
                      <a:endParaRPr lang="en-AU" b="1" dirty="0"/>
                    </a:p>
                  </a:txBody>
                  <a:tcPr anchor="ctr"/>
                </a:tc>
                <a:tc>
                  <a:txBody>
                    <a:bodyPr/>
                    <a:lstStyle/>
                    <a:p>
                      <a:pPr algn="ctr"/>
                      <a:r>
                        <a:rPr lang="en-AU" b="1" dirty="0" smtClean="0"/>
                        <a:t>0</a:t>
                      </a:r>
                      <a:endParaRPr lang="en-AU" b="1" dirty="0"/>
                    </a:p>
                  </a:txBody>
                  <a:tcPr anchor="ctr"/>
                </a:tc>
                <a:tc>
                  <a:txBody>
                    <a:bodyPr/>
                    <a:lstStyle/>
                    <a:p>
                      <a:pPr algn="ctr"/>
                      <a:r>
                        <a:rPr lang="en-AU" b="1" dirty="0" smtClean="0"/>
                        <a:t>1</a:t>
                      </a:r>
                      <a:endParaRPr lang="en-AU" b="1" dirty="0"/>
                    </a:p>
                  </a:txBody>
                  <a:tcPr anchor="ctr"/>
                </a:tc>
              </a:tr>
              <a:tr h="612000">
                <a:tc>
                  <a:txBody>
                    <a:bodyPr/>
                    <a:lstStyle/>
                    <a:p>
                      <a:pPr algn="ctr"/>
                      <a:r>
                        <a:rPr lang="en-AU" dirty="0" smtClean="0"/>
                        <a:t>#3</a:t>
                      </a:r>
                      <a:endParaRPr lang="en-AU" dirty="0"/>
                    </a:p>
                  </a:txBody>
                  <a:tcPr anchor="ctr"/>
                </a:tc>
                <a:tc>
                  <a:txBody>
                    <a:bodyPr/>
                    <a:lstStyle/>
                    <a:p>
                      <a:pPr algn="ctr"/>
                      <a:r>
                        <a:rPr lang="en-AU" b="1" dirty="0" smtClean="0"/>
                        <a:t>1</a:t>
                      </a:r>
                      <a:endParaRPr lang="en-AU" b="1" dirty="0"/>
                    </a:p>
                  </a:txBody>
                  <a:tcPr anchor="ctr"/>
                </a:tc>
                <a:tc>
                  <a:txBody>
                    <a:bodyPr/>
                    <a:lstStyle/>
                    <a:p>
                      <a:pPr algn="ctr"/>
                      <a:r>
                        <a:rPr lang="en-AU" b="1" dirty="0" smtClean="0"/>
                        <a:t>1</a:t>
                      </a:r>
                      <a:endParaRPr lang="en-AU" b="1" dirty="0"/>
                    </a:p>
                  </a:txBody>
                  <a:tcPr anchor="ctr"/>
                </a:tc>
                <a:tc>
                  <a:txBody>
                    <a:bodyPr/>
                    <a:lstStyle/>
                    <a:p>
                      <a:pPr algn="ctr"/>
                      <a:r>
                        <a:rPr lang="en-AU" b="1" dirty="0" smtClean="0"/>
                        <a:t>0</a:t>
                      </a:r>
                      <a:endParaRPr lang="en-AU" b="1" dirty="0"/>
                    </a:p>
                  </a:txBody>
                  <a:tcPr anchor="ctr"/>
                </a:tc>
                <a:tc>
                  <a:txBody>
                    <a:bodyPr/>
                    <a:lstStyle/>
                    <a:p>
                      <a:pPr algn="ctr"/>
                      <a:r>
                        <a:rPr lang="en-AU" b="1" dirty="0" smtClean="0"/>
                        <a:t>0</a:t>
                      </a:r>
                      <a:endParaRPr lang="en-AU" b="1"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b="1" dirty="0" smtClean="0"/>
                        <a:t>0</a:t>
                      </a:r>
                    </a:p>
                  </a:txBody>
                  <a:tcPr anchor="ctr"/>
                </a:tc>
                <a:tc>
                  <a:txBody>
                    <a:bodyPr/>
                    <a:lstStyle/>
                    <a:p>
                      <a:pPr algn="ctr"/>
                      <a:r>
                        <a:rPr lang="en-AU" b="1" dirty="0" smtClean="0"/>
                        <a:t>0</a:t>
                      </a:r>
                      <a:endParaRPr lang="en-AU" b="1" dirty="0"/>
                    </a:p>
                  </a:txBody>
                  <a:tcPr anchor="ctr"/>
                </a:tc>
                <a:tc>
                  <a:txBody>
                    <a:bodyPr/>
                    <a:lstStyle/>
                    <a:p>
                      <a:pPr algn="ctr"/>
                      <a:r>
                        <a:rPr lang="en-AU" b="1" dirty="0" smtClean="0"/>
                        <a:t>0</a:t>
                      </a:r>
                      <a:endParaRPr lang="en-AU" b="1" dirty="0"/>
                    </a:p>
                  </a:txBody>
                  <a:tcPr anchor="ctr"/>
                </a:tc>
                <a:tc>
                  <a:txBody>
                    <a:bodyPr/>
                    <a:lstStyle/>
                    <a:p>
                      <a:pPr algn="ctr"/>
                      <a:r>
                        <a:rPr lang="en-AU" b="1" dirty="0" smtClean="0"/>
                        <a:t>1</a:t>
                      </a:r>
                      <a:endParaRPr lang="en-AU" b="1" dirty="0"/>
                    </a:p>
                  </a:txBody>
                  <a:tcPr anchor="ctr"/>
                </a:tc>
              </a:tr>
            </a:tbl>
          </a:graphicData>
        </a:graphic>
      </p:graphicFrame>
      <p:sp>
        <p:nvSpPr>
          <p:cNvPr id="19" name="Content Placeholder 2"/>
          <p:cNvSpPr txBox="1">
            <a:spLocks/>
          </p:cNvSpPr>
          <p:nvPr/>
        </p:nvSpPr>
        <p:spPr>
          <a:xfrm>
            <a:off x="959425" y="4114800"/>
            <a:ext cx="2012375" cy="2438399"/>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buNone/>
            </a:pPr>
            <a:r>
              <a:rPr lang="en-AU" dirty="0" smtClean="0"/>
              <a:t>Answers</a:t>
            </a:r>
          </a:p>
          <a:p>
            <a:pPr marL="45720" indent="0">
              <a:buNone/>
            </a:pPr>
            <a:r>
              <a:rPr lang="en-AU" dirty="0" smtClean="0"/>
              <a:t>1. </a:t>
            </a:r>
          </a:p>
          <a:p>
            <a:pPr marL="45720" indent="0">
              <a:buNone/>
            </a:pPr>
            <a:endParaRPr lang="en-AU" dirty="0" smtClean="0"/>
          </a:p>
          <a:p>
            <a:pPr marL="45720" indent="0">
              <a:buNone/>
            </a:pPr>
            <a:r>
              <a:rPr lang="en-AU" dirty="0" smtClean="0"/>
              <a:t>2. </a:t>
            </a:r>
          </a:p>
          <a:p>
            <a:pPr marL="45720" indent="0">
              <a:buNone/>
            </a:pPr>
            <a:endParaRPr lang="en-AU" dirty="0" smtClean="0"/>
          </a:p>
          <a:p>
            <a:pPr marL="45720" indent="0">
              <a:buNone/>
            </a:pPr>
            <a:r>
              <a:rPr lang="en-AU" dirty="0" smtClean="0"/>
              <a:t>3. </a:t>
            </a:r>
            <a:endParaRPr lang="en-AU" dirty="0"/>
          </a:p>
        </p:txBody>
      </p:sp>
      <p:sp>
        <p:nvSpPr>
          <p:cNvPr id="20" name="Answer 1"/>
          <p:cNvSpPr/>
          <p:nvPr/>
        </p:nvSpPr>
        <p:spPr>
          <a:xfrm>
            <a:off x="2819400" y="4577834"/>
            <a:ext cx="569387" cy="369332"/>
          </a:xfrm>
          <a:prstGeom prst="rect">
            <a:avLst/>
          </a:prstGeom>
        </p:spPr>
        <p:txBody>
          <a:bodyPr wrap="none">
            <a:spAutoFit/>
          </a:bodyPr>
          <a:lstStyle/>
          <a:p>
            <a:r>
              <a:rPr lang="en-AU" dirty="0" smtClean="0"/>
              <a:t>168</a:t>
            </a:r>
            <a:endParaRPr lang="en-AU" dirty="0"/>
          </a:p>
        </p:txBody>
      </p:sp>
      <p:sp>
        <p:nvSpPr>
          <p:cNvPr id="21" name="Answer 2"/>
          <p:cNvSpPr/>
          <p:nvPr/>
        </p:nvSpPr>
        <p:spPr>
          <a:xfrm>
            <a:off x="2819400" y="5301734"/>
            <a:ext cx="441146" cy="369332"/>
          </a:xfrm>
          <a:prstGeom prst="rect">
            <a:avLst/>
          </a:prstGeom>
        </p:spPr>
        <p:txBody>
          <a:bodyPr wrap="none">
            <a:spAutoFit/>
          </a:bodyPr>
          <a:lstStyle/>
          <a:p>
            <a:r>
              <a:rPr lang="en-AU" dirty="0" smtClean="0"/>
              <a:t>29</a:t>
            </a:r>
            <a:endParaRPr lang="en-AU" dirty="0"/>
          </a:p>
        </p:txBody>
      </p:sp>
      <p:sp>
        <p:nvSpPr>
          <p:cNvPr id="22" name="Answer 3"/>
          <p:cNvSpPr/>
          <p:nvPr/>
        </p:nvSpPr>
        <p:spPr>
          <a:xfrm>
            <a:off x="2819400" y="6025634"/>
            <a:ext cx="569387" cy="369332"/>
          </a:xfrm>
          <a:prstGeom prst="rect">
            <a:avLst/>
          </a:prstGeom>
        </p:spPr>
        <p:txBody>
          <a:bodyPr wrap="none">
            <a:spAutoFit/>
          </a:bodyPr>
          <a:lstStyle/>
          <a:p>
            <a:r>
              <a:rPr lang="en-AU" dirty="0" smtClean="0"/>
              <a:t>193</a:t>
            </a:r>
            <a:endParaRPr lang="en-AU" dirty="0"/>
          </a:p>
        </p:txBody>
      </p:sp>
      <p:sp>
        <p:nvSpPr>
          <p:cNvPr id="23" name="Check 1"/>
          <p:cNvSpPr/>
          <p:nvPr/>
        </p:nvSpPr>
        <p:spPr>
          <a:xfrm>
            <a:off x="2833063" y="4577834"/>
            <a:ext cx="2159566" cy="369332"/>
          </a:xfrm>
          <a:prstGeom prst="rect">
            <a:avLst/>
          </a:prstGeom>
        </p:spPr>
        <p:txBody>
          <a:bodyPr wrap="none">
            <a:spAutoFit/>
          </a:bodyPr>
          <a:lstStyle/>
          <a:p>
            <a:r>
              <a:rPr lang="en-AU" dirty="0" smtClean="0"/>
              <a:t>Check your answer</a:t>
            </a:r>
            <a:endParaRPr lang="en-AU" dirty="0"/>
          </a:p>
        </p:txBody>
      </p:sp>
      <p:sp>
        <p:nvSpPr>
          <p:cNvPr id="24" name="Check 2"/>
          <p:cNvSpPr/>
          <p:nvPr/>
        </p:nvSpPr>
        <p:spPr>
          <a:xfrm>
            <a:off x="2833063" y="5301734"/>
            <a:ext cx="2159566" cy="369332"/>
          </a:xfrm>
          <a:prstGeom prst="rect">
            <a:avLst/>
          </a:prstGeom>
        </p:spPr>
        <p:txBody>
          <a:bodyPr wrap="none">
            <a:spAutoFit/>
          </a:bodyPr>
          <a:lstStyle/>
          <a:p>
            <a:r>
              <a:rPr lang="en-AU" dirty="0" smtClean="0"/>
              <a:t>Check your answer</a:t>
            </a:r>
            <a:endParaRPr lang="en-AU" dirty="0"/>
          </a:p>
        </p:txBody>
      </p:sp>
      <p:sp>
        <p:nvSpPr>
          <p:cNvPr id="25" name="Check 3"/>
          <p:cNvSpPr/>
          <p:nvPr/>
        </p:nvSpPr>
        <p:spPr>
          <a:xfrm>
            <a:off x="2833063" y="6025634"/>
            <a:ext cx="2159566" cy="369332"/>
          </a:xfrm>
          <a:prstGeom prst="rect">
            <a:avLst/>
          </a:prstGeom>
        </p:spPr>
        <p:txBody>
          <a:bodyPr wrap="none">
            <a:spAutoFit/>
          </a:bodyPr>
          <a:lstStyle/>
          <a:p>
            <a:r>
              <a:rPr lang="en-AU" dirty="0" smtClean="0"/>
              <a:t>Check your answer</a:t>
            </a:r>
            <a:endParaRPr lang="en-AU" dirty="0"/>
          </a:p>
        </p:txBody>
      </p:sp>
      <p:sp>
        <p:nvSpPr>
          <p:cNvPr id="12" name="Title 1"/>
          <p:cNvSpPr>
            <a:spLocks noGrp="1"/>
          </p:cNvSpPr>
          <p:nvPr>
            <p:ph type="title"/>
          </p:nvPr>
        </p:nvSpPr>
        <p:spPr>
          <a:xfrm>
            <a:off x="914400" y="609600"/>
            <a:ext cx="7315200" cy="412812"/>
          </a:xfrm>
        </p:spPr>
        <p:txBody>
          <a:bodyPr>
            <a:normAutofit/>
          </a:bodyPr>
          <a:lstStyle/>
          <a:p>
            <a:r>
              <a:rPr lang="en-AU" sz="2000" dirty="0">
                <a:solidFill>
                  <a:schemeClr val="tx1"/>
                </a:solidFill>
              </a:rPr>
              <a:t>Practice by converting the following binary numbers to decimal</a:t>
            </a:r>
          </a:p>
        </p:txBody>
      </p:sp>
    </p:spTree>
    <p:controls>
      <mc:AlternateContent xmlns:mc="http://schemas.openxmlformats.org/markup-compatibility/2006">
        <mc:Choice xmlns:v="urn:schemas-microsoft-com:vml" Requires="v">
          <p:control spid="4569" name="TextBox28" r:id="rId2" imgW="1219320" imgH="533520"/>
        </mc:Choice>
        <mc:Fallback>
          <p:control name="TextBox28" r:id="rId2" imgW="1219320" imgH="533520">
            <p:pic>
              <p:nvPicPr>
                <p:cNvPr id="0" name="TextBox28" descr="Text field for working out the decimal value of a binary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44958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4570" name="TextBox29" r:id="rId3" imgW="1219320" imgH="533520"/>
        </mc:Choice>
        <mc:Fallback>
          <p:control name="TextBox29" r:id="rId3" imgW="1219320" imgH="533520">
            <p:pic>
              <p:nvPicPr>
                <p:cNvPr id="0" name="TextBox29" descr="Text field for working out the decimal value of a binary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51816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4571" name="TextBox33" r:id="rId4" imgW="1219320" imgH="533520"/>
        </mc:Choice>
        <mc:Fallback>
          <p:control name="TextBox33" r:id="rId4" imgW="1219320" imgH="533520">
            <p:pic>
              <p:nvPicPr>
                <p:cNvPr id="0" name="TextBox33" descr="Text field for working out the decimal value of a binary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59436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327180158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3"/>
                                        </p:tgtEl>
                                      </p:cBhvr>
                                    </p:animEffect>
                                    <p:set>
                                      <p:cBhvr>
                                        <p:cTn id="7" dur="1" fill="hold">
                                          <p:stCondLst>
                                            <p:cond delay="499"/>
                                          </p:stCondLst>
                                        </p:cTn>
                                        <p:tgtEl>
                                          <p:spTgt spid="23"/>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24"/>
                    </p:tgtEl>
                  </p:cond>
                </p:stCondLst>
                <p:endSync evt="end" delay="0">
                  <p:rtn val="all"/>
                </p:endSync>
                <p:childTnLst>
                  <p:par>
                    <p:cTn id="13" fill="hold">
                      <p:stCondLst>
                        <p:cond delay="0"/>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4"/>
                                        </p:tgtEl>
                                      </p:cBhvr>
                                    </p:animEffect>
                                    <p:set>
                                      <p:cBhvr>
                                        <p:cTn id="17" dur="1" fill="hold">
                                          <p:stCondLst>
                                            <p:cond delay="499"/>
                                          </p:stCondLst>
                                        </p:cTn>
                                        <p:tgtEl>
                                          <p:spTgt spid="24"/>
                                        </p:tgtEl>
                                        <p:attrNameLst>
                                          <p:attrName>style.visibility</p:attrName>
                                        </p:attrNameLst>
                                      </p:cBhvr>
                                      <p:to>
                                        <p:strVal val="hidden"/>
                                      </p:to>
                                    </p:se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childTnLst>
                          </p:cTn>
                        </p:par>
                      </p:childTnLst>
                    </p:cTn>
                  </p:par>
                </p:childTnLst>
              </p:cTn>
              <p:nextCondLst>
                <p:cond evt="onClick" delay="0">
                  <p:tgtEl>
                    <p:spTgt spid="24"/>
                  </p:tgtEl>
                </p:cond>
              </p:nextCondLst>
            </p:seq>
            <p:seq concurrent="1" nextAc="seek">
              <p:cTn id="22" restart="whenNotActive" fill="hold" evtFilter="cancelBubble" nodeType="interactiveSeq">
                <p:stCondLst>
                  <p:cond evt="onClick" delay="0">
                    <p:tgtEl>
                      <p:spTgt spid="25"/>
                    </p:tgtEl>
                  </p:cond>
                </p:stCondLst>
                <p:endSync evt="end" delay="0">
                  <p:rtn val="all"/>
                </p:endSync>
                <p:childTnLst>
                  <p:par>
                    <p:cTn id="23" fill="hold">
                      <p:stCondLst>
                        <p:cond delay="0"/>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5"/>
                                        </p:tgtEl>
                                      </p:cBhvr>
                                    </p:animEffect>
                                    <p:set>
                                      <p:cBhvr>
                                        <p:cTn id="27" dur="1" fill="hold">
                                          <p:stCondLst>
                                            <p:cond delay="499"/>
                                          </p:stCondLst>
                                        </p:cTn>
                                        <p:tgtEl>
                                          <p:spTgt spid="25"/>
                                        </p:tgtEl>
                                        <p:attrNameLst>
                                          <p:attrName>style.visibility</p:attrName>
                                        </p:attrNameLst>
                                      </p:cBhvr>
                                      <p:to>
                                        <p:strVal val="hidden"/>
                                      </p:to>
                                    </p:se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childTnLst>
                    </p:cTn>
                  </p:par>
                </p:childTnLst>
              </p:cTn>
              <p:nextCondLst>
                <p:cond evt="onClick" delay="0">
                  <p:tgtEl>
                    <p:spTgt spid="25"/>
                  </p:tgtEl>
                </p:cond>
              </p:nextCondLst>
            </p:seq>
          </p:childTnLst>
        </p:cTn>
      </p:par>
    </p:tnLst>
    <p:bldLst>
      <p:bldP spid="20" grpId="0"/>
      <p:bldP spid="21" grpId="0"/>
      <p:bldP spid="22" grpId="0"/>
      <p:bldP spid="23" grpId="0"/>
      <p:bldP spid="24" grpId="0"/>
      <p:bldP spid="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structions"/>
          <p:cNvSpPr>
            <a:spLocks noGrp="1"/>
          </p:cNvSpPr>
          <p:nvPr>
            <p:ph type="title"/>
          </p:nvPr>
        </p:nvSpPr>
        <p:spPr>
          <a:xfrm>
            <a:off x="914401" y="5867400"/>
            <a:ext cx="2209800" cy="620697"/>
          </a:xfrm>
        </p:spPr>
        <p:txBody>
          <a:bodyPr anchor="ctr" anchorCtr="0">
            <a:normAutofit fontScale="90000"/>
          </a:bodyPr>
          <a:lstStyle/>
          <a:p>
            <a:pPr algn="ctr"/>
            <a:r>
              <a:rPr lang="en-AU" sz="2800" b="1" dirty="0" smtClean="0">
                <a:latin typeface="+mn-lt"/>
                <a:hlinkClick r:id="rId12" action="ppaction://hlinksldjump"/>
              </a:rPr>
              <a:t>Instructions</a:t>
            </a:r>
            <a:endParaRPr lang="en-AU" sz="2800" b="1" dirty="0">
              <a:latin typeface="+mn-lt"/>
            </a:endParaRPr>
          </a:p>
        </p:txBody>
      </p:sp>
      <p:sp>
        <p:nvSpPr>
          <p:cNvPr id="6" name="Check your answer"/>
          <p:cNvSpPr txBox="1">
            <a:spLocks/>
          </p:cNvSpPr>
          <p:nvPr/>
        </p:nvSpPr>
        <p:spPr>
          <a:xfrm>
            <a:off x="5029200" y="5867400"/>
            <a:ext cx="3200401" cy="620697"/>
          </a:xfrm>
          <a:prstGeom prst="rect">
            <a:avLst/>
          </a:prstGeom>
        </p:spPr>
        <p:txBody>
          <a:bodyPr vert="horz" lIns="91440" tIns="45720" rIns="91440" bIns="45720" rtlCol="0" anchor="ctr" anchorCtr="0">
            <a:normAutofit fontScale="90000"/>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800" b="1" dirty="0" smtClean="0">
                <a:latin typeface="+mn-lt"/>
              </a:rPr>
              <a:t>Check your answer</a:t>
            </a:r>
            <a:endParaRPr lang="en-AU" sz="2800" b="1" dirty="0">
              <a:latin typeface="+mn-lt"/>
            </a:endParaRPr>
          </a:p>
        </p:txBody>
      </p:sp>
      <p:graphicFrame>
        <p:nvGraphicFramePr>
          <p:cNvPr id="7" name="Table 6" descr="Organisational table for converting decimal  numbers to binary numbers" title="Organisational table for converting decimal  numbers to binary numbers"/>
          <p:cNvGraphicFramePr>
            <a:graphicFrameLocks noGrp="1"/>
          </p:cNvGraphicFramePr>
          <p:nvPr>
            <p:extLst>
              <p:ext uri="{D42A27DB-BD31-4B8C-83A1-F6EECF244321}">
                <p14:modId xmlns:p14="http://schemas.microsoft.com/office/powerpoint/2010/main" val="939194096"/>
              </p:ext>
            </p:extLst>
          </p:nvPr>
        </p:nvGraphicFramePr>
        <p:xfrm>
          <a:off x="819148" y="1471970"/>
          <a:ext cx="7562855" cy="3709630"/>
        </p:xfrm>
        <a:graphic>
          <a:graphicData uri="http://schemas.openxmlformats.org/drawingml/2006/table">
            <a:tbl>
              <a:tblPr firstRow="1" bandRow="1">
                <a:tableStyleId>{5C22544A-7EE6-4342-B048-85BDC9FD1C3A}</a:tableStyleId>
              </a:tblPr>
              <a:tblGrid>
                <a:gridCol w="1450599"/>
                <a:gridCol w="764032"/>
                <a:gridCol w="764032"/>
                <a:gridCol w="764032"/>
                <a:gridCol w="764032"/>
                <a:gridCol w="764032"/>
                <a:gridCol w="764032"/>
                <a:gridCol w="764032"/>
                <a:gridCol w="764032"/>
              </a:tblGrid>
              <a:tr h="307480">
                <a:tc>
                  <a:txBody>
                    <a:bodyPr/>
                    <a:lstStyle/>
                    <a:p>
                      <a:pPr algn="ctr"/>
                      <a:r>
                        <a:rPr lang="en-AU" dirty="0" smtClean="0"/>
                        <a:t>Power of 2</a:t>
                      </a:r>
                      <a:endParaRPr lang="en-AU" dirty="0"/>
                    </a:p>
                  </a:txBody>
                  <a:tcPr anchor="ctr"/>
                </a:tc>
                <a:tc>
                  <a:txBody>
                    <a:bodyPr/>
                    <a:lstStyle/>
                    <a:p>
                      <a:pPr algn="ctr"/>
                      <a:r>
                        <a:rPr lang="en-AU" dirty="0" smtClean="0"/>
                        <a:t>2</a:t>
                      </a:r>
                      <a:r>
                        <a:rPr lang="en-AU" baseline="30000" dirty="0" smtClean="0"/>
                        <a:t>7</a:t>
                      </a:r>
                      <a:endParaRPr lang="en-AU" baseline="30000" dirty="0"/>
                    </a:p>
                  </a:txBody>
                  <a:tcPr anchor="ctr"/>
                </a:tc>
                <a:tc>
                  <a:txBody>
                    <a:bodyPr/>
                    <a:lstStyle/>
                    <a:p>
                      <a:pPr algn="ctr"/>
                      <a:r>
                        <a:rPr lang="en-AU" dirty="0" smtClean="0"/>
                        <a:t>2</a:t>
                      </a:r>
                      <a:r>
                        <a:rPr lang="en-AU" baseline="30000" dirty="0" smtClean="0"/>
                        <a:t>6</a:t>
                      </a:r>
                      <a:endParaRPr lang="en-AU" baseline="30000" dirty="0"/>
                    </a:p>
                  </a:txBody>
                  <a:tcPr anchor="ctr"/>
                </a:tc>
                <a:tc>
                  <a:txBody>
                    <a:bodyPr/>
                    <a:lstStyle/>
                    <a:p>
                      <a:pPr algn="ctr"/>
                      <a:r>
                        <a:rPr lang="en-AU" dirty="0" smtClean="0"/>
                        <a:t>2</a:t>
                      </a:r>
                      <a:r>
                        <a:rPr lang="en-AU" baseline="30000" dirty="0" smtClean="0"/>
                        <a:t>5</a:t>
                      </a:r>
                      <a:endParaRPr lang="en-AU" baseline="30000" dirty="0"/>
                    </a:p>
                  </a:txBody>
                  <a:tcPr anchor="ctr"/>
                </a:tc>
                <a:tc>
                  <a:txBody>
                    <a:bodyPr/>
                    <a:lstStyle/>
                    <a:p>
                      <a:pPr algn="ctr"/>
                      <a:r>
                        <a:rPr lang="en-AU" dirty="0" smtClean="0"/>
                        <a:t>2</a:t>
                      </a:r>
                      <a:r>
                        <a:rPr lang="en-AU" baseline="30000" dirty="0" smtClean="0"/>
                        <a:t>4</a:t>
                      </a:r>
                      <a:endParaRPr lang="en-AU" baseline="30000" dirty="0"/>
                    </a:p>
                  </a:txBody>
                  <a:tcPr anchor="ctr"/>
                </a:tc>
                <a:tc>
                  <a:txBody>
                    <a:bodyPr/>
                    <a:lstStyle/>
                    <a:p>
                      <a:pPr algn="ctr"/>
                      <a:r>
                        <a:rPr lang="en-AU" dirty="0" smtClean="0"/>
                        <a:t>2</a:t>
                      </a:r>
                      <a:r>
                        <a:rPr lang="en-AU" baseline="30000" dirty="0" smtClean="0"/>
                        <a:t>3</a:t>
                      </a:r>
                      <a:endParaRPr lang="en-AU" baseline="30000" dirty="0"/>
                    </a:p>
                  </a:txBody>
                  <a:tcPr anchor="ctr"/>
                </a:tc>
                <a:tc>
                  <a:txBody>
                    <a:bodyPr/>
                    <a:lstStyle/>
                    <a:p>
                      <a:pPr algn="ctr"/>
                      <a:r>
                        <a:rPr lang="en-AU" dirty="0" smtClean="0"/>
                        <a:t>2</a:t>
                      </a:r>
                      <a:r>
                        <a:rPr lang="en-AU" baseline="30000" dirty="0" smtClean="0"/>
                        <a:t>2</a:t>
                      </a:r>
                      <a:endParaRPr lang="en-AU" baseline="30000" dirty="0"/>
                    </a:p>
                  </a:txBody>
                  <a:tcPr anchor="ctr"/>
                </a:tc>
                <a:tc>
                  <a:txBody>
                    <a:bodyPr/>
                    <a:lstStyle/>
                    <a:p>
                      <a:pPr algn="ctr"/>
                      <a:r>
                        <a:rPr lang="en-AU" dirty="0" smtClean="0"/>
                        <a:t>2</a:t>
                      </a:r>
                      <a:r>
                        <a:rPr lang="en-AU" baseline="30000" dirty="0" smtClean="0"/>
                        <a:t>1</a:t>
                      </a:r>
                      <a:endParaRPr lang="en-AU" baseline="30000" dirty="0"/>
                    </a:p>
                  </a:txBody>
                  <a:tcPr anchor="ctr"/>
                </a:tc>
                <a:tc>
                  <a:txBody>
                    <a:bodyPr/>
                    <a:lstStyle/>
                    <a:p>
                      <a:pPr algn="ctr"/>
                      <a:r>
                        <a:rPr lang="en-AU" dirty="0" smtClean="0"/>
                        <a:t>2</a:t>
                      </a:r>
                      <a:r>
                        <a:rPr lang="en-AU" baseline="30000" dirty="0" smtClean="0"/>
                        <a:t>0</a:t>
                      </a:r>
                      <a:endParaRPr lang="en-AU" baseline="30000" dirty="0"/>
                    </a:p>
                  </a:txBody>
                  <a:tcPr anchor="ctr"/>
                </a:tc>
              </a:tr>
              <a:tr h="530720">
                <a:tc>
                  <a:txBody>
                    <a:bodyPr/>
                    <a:lstStyle/>
                    <a:p>
                      <a:pPr algn="ctr"/>
                      <a:r>
                        <a:rPr lang="en-AU" dirty="0" smtClean="0"/>
                        <a:t>Decimal value</a:t>
                      </a:r>
                      <a:endParaRPr lang="en-AU" dirty="0"/>
                    </a:p>
                  </a:txBody>
                  <a:tcPr anchor="ctr"/>
                </a:tc>
                <a:tc>
                  <a:txBody>
                    <a:bodyPr/>
                    <a:lstStyle/>
                    <a:p>
                      <a:pPr algn="ctr"/>
                      <a:r>
                        <a:rPr lang="en-AU" dirty="0" smtClean="0"/>
                        <a:t>128</a:t>
                      </a:r>
                      <a:endParaRPr lang="en-AU" dirty="0"/>
                    </a:p>
                  </a:txBody>
                  <a:tcPr anchor="ctr"/>
                </a:tc>
                <a:tc>
                  <a:txBody>
                    <a:bodyPr/>
                    <a:lstStyle/>
                    <a:p>
                      <a:pPr algn="ctr"/>
                      <a:r>
                        <a:rPr lang="en-AU" dirty="0" smtClean="0"/>
                        <a:t>64</a:t>
                      </a:r>
                      <a:endParaRPr lang="en-AU" dirty="0"/>
                    </a:p>
                  </a:txBody>
                  <a:tcPr anchor="ctr"/>
                </a:tc>
                <a:tc>
                  <a:txBody>
                    <a:bodyPr/>
                    <a:lstStyle/>
                    <a:p>
                      <a:pPr algn="ctr"/>
                      <a:r>
                        <a:rPr lang="en-AU" dirty="0" smtClean="0"/>
                        <a:t>32</a:t>
                      </a:r>
                      <a:endParaRPr lang="en-AU" dirty="0"/>
                    </a:p>
                  </a:txBody>
                  <a:tcPr anchor="ctr"/>
                </a:tc>
                <a:tc>
                  <a:txBody>
                    <a:bodyPr/>
                    <a:lstStyle/>
                    <a:p>
                      <a:pPr algn="ctr"/>
                      <a:r>
                        <a:rPr lang="en-AU" dirty="0" smtClean="0"/>
                        <a:t>16</a:t>
                      </a:r>
                      <a:endParaRPr lang="en-AU"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dirty="0" smtClean="0"/>
                        <a:t>8</a:t>
                      </a:r>
                    </a:p>
                  </a:txBody>
                  <a:tcPr anchor="ctr"/>
                </a:tc>
                <a:tc>
                  <a:txBody>
                    <a:bodyPr/>
                    <a:lstStyle/>
                    <a:p>
                      <a:pPr algn="ctr"/>
                      <a:r>
                        <a:rPr lang="en-AU" dirty="0" smtClean="0"/>
                        <a:t>4</a:t>
                      </a:r>
                      <a:endParaRPr lang="en-AU" dirty="0"/>
                    </a:p>
                  </a:txBody>
                  <a:tcPr anchor="ctr"/>
                </a:tc>
                <a:tc>
                  <a:txBody>
                    <a:bodyPr/>
                    <a:lstStyle/>
                    <a:p>
                      <a:pPr algn="ctr"/>
                      <a:r>
                        <a:rPr lang="en-AU" dirty="0" smtClean="0"/>
                        <a:t>2</a:t>
                      </a:r>
                      <a:endParaRPr lang="en-AU" dirty="0"/>
                    </a:p>
                  </a:txBody>
                  <a:tcPr anchor="ctr"/>
                </a:tc>
                <a:tc>
                  <a:txBody>
                    <a:bodyPr/>
                    <a:lstStyle/>
                    <a:p>
                      <a:pPr algn="ctr"/>
                      <a:r>
                        <a:rPr lang="en-AU" dirty="0" smtClean="0"/>
                        <a:t>1</a:t>
                      </a:r>
                      <a:endParaRPr lang="en-AU" dirty="0"/>
                    </a:p>
                  </a:txBody>
                  <a:tcPr anchor="ctr"/>
                </a:tc>
              </a:tr>
              <a:tr h="530720">
                <a:tc>
                  <a:txBody>
                    <a:bodyPr/>
                    <a:lstStyle/>
                    <a:p>
                      <a:pPr algn="ctr"/>
                      <a:r>
                        <a:rPr lang="en-AU" dirty="0" smtClean="0"/>
                        <a:t>Working it out</a:t>
                      </a:r>
                      <a:endParaRPr lang="en-AU" dirty="0"/>
                    </a:p>
                  </a:txBody>
                  <a:tcPr anchor="ctr"/>
                </a:tc>
                <a:tc>
                  <a:txBody>
                    <a:bodyPr/>
                    <a:lstStyle/>
                    <a:p>
                      <a:pPr algn="ctr"/>
                      <a:r>
                        <a:rPr lang="en-AU" sz="1600" dirty="0" smtClean="0"/>
                        <a:t>55 has no lots of 128</a:t>
                      </a:r>
                      <a:endParaRPr lang="en-AU" sz="1600" dirty="0"/>
                    </a:p>
                  </a:txBody>
                  <a:tcPr anchor="ctr"/>
                </a:tc>
                <a:tc>
                  <a:txBody>
                    <a:bodyPr/>
                    <a:lstStyle/>
                    <a:p>
                      <a:pPr algn="ctr"/>
                      <a:r>
                        <a:rPr lang="en-AU" sz="1600" dirty="0" smtClean="0"/>
                        <a:t>55 has no lots of 64</a:t>
                      </a:r>
                      <a:endParaRPr lang="en-AU" sz="1600" dirty="0"/>
                    </a:p>
                  </a:txBody>
                  <a:tcPr anchor="ctr"/>
                </a:tc>
                <a:tc>
                  <a:txBody>
                    <a:bodyPr/>
                    <a:lstStyle/>
                    <a:p>
                      <a:pPr algn="ctr"/>
                      <a:r>
                        <a:rPr lang="en-AU" sz="1600" dirty="0" smtClean="0"/>
                        <a:t>55</a:t>
                      </a:r>
                      <a:r>
                        <a:rPr lang="en-AU" sz="1600" baseline="0" dirty="0" smtClean="0"/>
                        <a:t> has one lot of 32</a:t>
                      </a:r>
                    </a:p>
                    <a:p>
                      <a:pPr algn="ctr"/>
                      <a:endParaRPr lang="en-AU" sz="1600" baseline="0" dirty="0" smtClean="0"/>
                    </a:p>
                    <a:p>
                      <a:pPr algn="ctr"/>
                      <a:r>
                        <a:rPr lang="en-AU" sz="1600" baseline="0" dirty="0" smtClean="0"/>
                        <a:t>23 left over</a:t>
                      </a:r>
                      <a:endParaRPr lang="en-AU" sz="1600" dirty="0"/>
                    </a:p>
                  </a:txBody>
                  <a:tcPr anchor="ctr"/>
                </a:tc>
                <a:tc>
                  <a:txBody>
                    <a:bodyPr/>
                    <a:lstStyle/>
                    <a:p>
                      <a:pPr algn="ctr"/>
                      <a:r>
                        <a:rPr lang="en-AU" sz="1600" dirty="0" smtClean="0"/>
                        <a:t>23 has one lot of 16</a:t>
                      </a:r>
                    </a:p>
                    <a:p>
                      <a:pPr algn="ctr"/>
                      <a:endParaRPr lang="en-AU" sz="1600" dirty="0" smtClean="0"/>
                    </a:p>
                    <a:p>
                      <a:pPr algn="ctr"/>
                      <a:r>
                        <a:rPr lang="en-AU" sz="1600" dirty="0" smtClean="0"/>
                        <a:t>7 left over</a:t>
                      </a:r>
                      <a:endParaRPr lang="en-AU"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sz="1600" dirty="0" smtClean="0"/>
                        <a:t>7 has no lots of 8</a:t>
                      </a:r>
                    </a:p>
                  </a:txBody>
                  <a:tcPr anchor="ctr"/>
                </a:tc>
                <a:tc>
                  <a:txBody>
                    <a:bodyPr/>
                    <a:lstStyle/>
                    <a:p>
                      <a:pPr algn="ctr"/>
                      <a:r>
                        <a:rPr lang="en-AU" sz="1600" dirty="0" smtClean="0"/>
                        <a:t>7 has one lot of</a:t>
                      </a:r>
                      <a:r>
                        <a:rPr lang="en-AU" sz="1600" baseline="0" dirty="0" smtClean="0"/>
                        <a:t> 4</a:t>
                      </a:r>
                    </a:p>
                    <a:p>
                      <a:pPr algn="ctr"/>
                      <a:endParaRPr lang="en-AU" sz="1600" baseline="0" dirty="0" smtClean="0"/>
                    </a:p>
                    <a:p>
                      <a:pPr algn="ctr"/>
                      <a:r>
                        <a:rPr lang="en-AU" sz="1600" baseline="0" dirty="0" smtClean="0"/>
                        <a:t>3 left over</a:t>
                      </a:r>
                      <a:endParaRPr lang="en-AU" sz="1600" dirty="0"/>
                    </a:p>
                  </a:txBody>
                  <a:tcPr anchor="ctr"/>
                </a:tc>
                <a:tc>
                  <a:txBody>
                    <a:bodyPr/>
                    <a:lstStyle/>
                    <a:p>
                      <a:pPr algn="ctr"/>
                      <a:r>
                        <a:rPr lang="en-AU" sz="1600" dirty="0" smtClean="0"/>
                        <a:t>3 has one lot of 2</a:t>
                      </a:r>
                    </a:p>
                    <a:p>
                      <a:pPr algn="ctr"/>
                      <a:endParaRPr lang="en-AU" sz="1600" dirty="0" smtClean="0"/>
                    </a:p>
                    <a:p>
                      <a:pPr algn="ctr"/>
                      <a:r>
                        <a:rPr lang="en-AU" sz="1600" dirty="0" smtClean="0"/>
                        <a:t>1 left over</a:t>
                      </a:r>
                      <a:endParaRPr lang="en-AU" sz="1600" dirty="0"/>
                    </a:p>
                  </a:txBody>
                  <a:tcPr anchor="ctr"/>
                </a:tc>
                <a:tc>
                  <a:txBody>
                    <a:bodyPr/>
                    <a:lstStyle/>
                    <a:p>
                      <a:pPr algn="ctr"/>
                      <a:r>
                        <a:rPr lang="en-AU" sz="1600" dirty="0" smtClean="0"/>
                        <a:t>1 has one lot of 1</a:t>
                      </a:r>
                      <a:endParaRPr lang="en-AU" sz="1600" dirty="0"/>
                    </a:p>
                  </a:txBody>
                  <a:tcPr anchor="ctr"/>
                </a:tc>
              </a:tr>
              <a:tr h="661630">
                <a:tc>
                  <a:txBody>
                    <a:bodyPr/>
                    <a:lstStyle/>
                    <a:p>
                      <a:pPr algn="ctr"/>
                      <a:r>
                        <a:rPr lang="en-AU" dirty="0" smtClean="0"/>
                        <a:t>Binary</a:t>
                      </a:r>
                      <a:r>
                        <a:rPr lang="en-AU" baseline="0" dirty="0" smtClean="0"/>
                        <a:t> value</a:t>
                      </a:r>
                      <a:endParaRPr lang="en-AU" dirty="0"/>
                    </a:p>
                  </a:txBody>
                  <a:tcPr anchor="ctr"/>
                </a:tc>
                <a:tc>
                  <a:txBody>
                    <a:bodyPr/>
                    <a:lstStyle/>
                    <a:p>
                      <a:pPr algn="ctr"/>
                      <a:endParaRPr lang="en-AU" sz="1600" dirty="0"/>
                    </a:p>
                  </a:txBody>
                  <a:tcPr anchor="ctr"/>
                </a:tc>
                <a:tc>
                  <a:txBody>
                    <a:bodyPr/>
                    <a:lstStyle/>
                    <a:p>
                      <a:pPr algn="ctr"/>
                      <a:endParaRPr lang="en-AU" sz="1600" dirty="0"/>
                    </a:p>
                  </a:txBody>
                  <a:tcPr anchor="ctr"/>
                </a:tc>
                <a:tc>
                  <a:txBody>
                    <a:bodyPr/>
                    <a:lstStyle/>
                    <a:p>
                      <a:pPr algn="ctr"/>
                      <a:endParaRPr lang="en-AU" sz="1600" dirty="0"/>
                    </a:p>
                  </a:txBody>
                  <a:tcPr anchor="ctr"/>
                </a:tc>
                <a:tc>
                  <a:txBody>
                    <a:bodyPr/>
                    <a:lstStyle/>
                    <a:p>
                      <a:pPr algn="ctr"/>
                      <a:endParaRPr lang="en-AU"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AU" sz="1600" dirty="0" smtClean="0"/>
                    </a:p>
                  </a:txBody>
                  <a:tcPr anchor="ctr"/>
                </a:tc>
                <a:tc>
                  <a:txBody>
                    <a:bodyPr/>
                    <a:lstStyle/>
                    <a:p>
                      <a:pPr algn="ctr"/>
                      <a:endParaRPr lang="en-AU" sz="1600" dirty="0"/>
                    </a:p>
                  </a:txBody>
                  <a:tcPr anchor="ctr"/>
                </a:tc>
                <a:tc>
                  <a:txBody>
                    <a:bodyPr/>
                    <a:lstStyle/>
                    <a:p>
                      <a:pPr algn="ctr"/>
                      <a:endParaRPr lang="en-AU" sz="1600" dirty="0"/>
                    </a:p>
                  </a:txBody>
                  <a:tcPr anchor="ctr"/>
                </a:tc>
                <a:tc>
                  <a:txBody>
                    <a:bodyPr/>
                    <a:lstStyle/>
                    <a:p>
                      <a:pPr algn="ctr"/>
                      <a:endParaRPr lang="en-AU" sz="1600" dirty="0"/>
                    </a:p>
                  </a:txBody>
                  <a:tcPr anchor="ctr"/>
                </a:tc>
              </a:tr>
            </a:tbl>
          </a:graphicData>
        </a:graphic>
      </p:graphicFrame>
      <p:sp>
        <p:nvSpPr>
          <p:cNvPr id="10" name="Content Placeholder 2"/>
          <p:cNvSpPr txBox="1">
            <a:spLocks/>
          </p:cNvSpPr>
          <p:nvPr/>
        </p:nvSpPr>
        <p:spPr>
          <a:xfrm>
            <a:off x="457200" y="5257800"/>
            <a:ext cx="8229600" cy="609600"/>
          </a:xfrm>
          <a:prstGeom prst="rect">
            <a:avLst/>
          </a:prstGeom>
        </p:spPr>
        <p:txBody>
          <a:bodyPr vert="horz" lIns="91440" tIns="45720" rIns="91440" bIns="45720" rtlCol="0">
            <a:no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lgn="ctr">
              <a:buNone/>
            </a:pPr>
            <a:r>
              <a:rPr lang="en-AU" sz="2100" dirty="0" smtClean="0"/>
              <a:t>The binary number is 0011 0111</a:t>
            </a:r>
            <a:endParaRPr lang="en-AU" sz="2100" dirty="0"/>
          </a:p>
        </p:txBody>
      </p:sp>
      <p:sp>
        <p:nvSpPr>
          <p:cNvPr id="20" name="Rectangle 19" descr="Grey rectangle. Click to reveal text behind." title="Grey rectangle. Click to reveal text behind."/>
          <p:cNvSpPr/>
          <p:nvPr/>
        </p:nvSpPr>
        <p:spPr>
          <a:xfrm>
            <a:off x="2270531"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1" name="Rectangle 20" descr="Grey rectangle. Click to reveal text behind." title="Grey rectangle. Click to reveal text behind."/>
          <p:cNvSpPr/>
          <p:nvPr/>
        </p:nvSpPr>
        <p:spPr>
          <a:xfrm>
            <a:off x="3040184"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2" name="Rectangle 21" descr="Grey rectangle. Click to reveal text behind." title="Grey rectangle. Click to reveal text behind."/>
          <p:cNvSpPr/>
          <p:nvPr/>
        </p:nvSpPr>
        <p:spPr>
          <a:xfrm>
            <a:off x="3809837"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3" name="Rectangle 22" descr="Grey rectangle. Click to reveal text behind." title="Grey rectangle. Click to reveal text behind."/>
          <p:cNvSpPr/>
          <p:nvPr/>
        </p:nvSpPr>
        <p:spPr>
          <a:xfrm>
            <a:off x="4579490"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4" name="Rectangle 23" descr="Grey rectangle. Click to reveal text behind." title="Grey rectangle. Click to reveal text behind."/>
          <p:cNvSpPr/>
          <p:nvPr/>
        </p:nvSpPr>
        <p:spPr>
          <a:xfrm>
            <a:off x="5349143"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5" name="Rectangle 24" descr="Grey rectangle. Click to reveal text behind." title="Grey rectangle. Click to reveal text behind."/>
          <p:cNvSpPr/>
          <p:nvPr/>
        </p:nvSpPr>
        <p:spPr>
          <a:xfrm>
            <a:off x="6118796"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6" name="Rectangle 25" descr="Grey rectangle. Click to reveal text behind." title="Grey rectangle. Click to reveal text behind."/>
          <p:cNvSpPr/>
          <p:nvPr/>
        </p:nvSpPr>
        <p:spPr>
          <a:xfrm>
            <a:off x="6888449"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7" name="Rectangle 26" descr="Grey rectangle. Click to reveal text behind." title="Grey rectangle. Click to reveal text behind."/>
          <p:cNvSpPr/>
          <p:nvPr/>
        </p:nvSpPr>
        <p:spPr>
          <a:xfrm>
            <a:off x="7658100" y="2514600"/>
            <a:ext cx="685800" cy="1905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16" name="Convert 55 from a decimal number to a binary number"/>
          <p:cNvSpPr txBox="1">
            <a:spLocks/>
          </p:cNvSpPr>
          <p:nvPr/>
        </p:nvSpPr>
        <p:spPr>
          <a:xfrm>
            <a:off x="914400" y="609600"/>
            <a:ext cx="7315200" cy="716448"/>
          </a:xfrm>
          <a:prstGeom prst="rect">
            <a:avLst/>
          </a:prstGeom>
        </p:spPr>
        <p:txBody>
          <a:bodyPr vert="horz" lIns="91440" tIns="45720" rIns="91440" bIns="45720" rtlCol="0" anchor="b">
            <a:noAutofit/>
          </a:bodyPr>
          <a:lstStyle>
            <a:lvl1pPr algn="l" defTabSz="914400" rtl="0" eaLnBrk="1" latinLnBrk="0" hangingPunct="1">
              <a:spcBef>
                <a:spcPct val="0"/>
              </a:spcBef>
              <a:buNone/>
              <a:defRPr sz="4000" b="0" i="0" u="none"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AU" sz="2000" dirty="0">
                <a:solidFill>
                  <a:schemeClr val="tx1"/>
                </a:solidFill>
              </a:rPr>
              <a:t>Convert </a:t>
            </a:r>
            <a:r>
              <a:rPr lang="en-AU" sz="2000" b="1" dirty="0">
                <a:solidFill>
                  <a:schemeClr val="tx1"/>
                </a:solidFill>
              </a:rPr>
              <a:t>55</a:t>
            </a:r>
            <a:r>
              <a:rPr lang="en-AU" sz="2000" dirty="0">
                <a:solidFill>
                  <a:schemeClr val="tx1"/>
                </a:solidFill>
              </a:rPr>
              <a:t> from a decimal number to a binary number.</a:t>
            </a:r>
          </a:p>
          <a:p>
            <a:pPr algn="ctr"/>
            <a:r>
              <a:rPr lang="en-AU" sz="2000" dirty="0">
                <a:solidFill>
                  <a:schemeClr val="tx1"/>
                </a:solidFill>
              </a:rPr>
              <a:t>Click the grey boxes to reveal the working out.</a:t>
            </a:r>
          </a:p>
        </p:txBody>
      </p:sp>
    </p:spTree>
    <p:controls>
      <mc:AlternateContent xmlns:mc="http://schemas.openxmlformats.org/markup-compatibility/2006">
        <mc:Choice xmlns:v="urn:schemas-microsoft-com:vml" Requires="v">
          <p:control spid="5154" name="TextBox1" r:id="rId2" imgW="685800" imgH="533520"/>
        </mc:Choice>
        <mc:Fallback>
          <p:control name="TextBox1" r:id="rId2" imgW="685800" imgH="533520">
            <p:pic>
              <p:nvPicPr>
                <p:cNvPr id="0" name="TextBox1"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2286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55" name="TextBox2" r:id="rId3" imgW="685800" imgH="533520"/>
        </mc:Choice>
        <mc:Fallback>
          <p:control name="TextBox2" r:id="rId3" imgW="685800" imgH="533520">
            <p:pic>
              <p:nvPicPr>
                <p:cNvPr id="0" name="TextBox2"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56" name="TextBox3" r:id="rId4" imgW="685800" imgH="533520"/>
        </mc:Choice>
        <mc:Fallback>
          <p:control name="TextBox3" r:id="rId4" imgW="685800" imgH="533520">
            <p:pic>
              <p:nvPicPr>
                <p:cNvPr id="0" name="TextBox3"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3810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57" name="TextBox4" r:id="rId5" imgW="685800" imgH="533520"/>
        </mc:Choice>
        <mc:Fallback>
          <p:control name="TextBox4" r:id="rId5" imgW="685800" imgH="533520">
            <p:pic>
              <p:nvPicPr>
                <p:cNvPr id="0" name="TextBox4"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4572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58" name="TextBox5" r:id="rId6" imgW="685800" imgH="533520"/>
        </mc:Choice>
        <mc:Fallback>
          <p:control name="TextBox5" r:id="rId6" imgW="685800" imgH="533520">
            <p:pic>
              <p:nvPicPr>
                <p:cNvPr id="0" name="TextBox5"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5334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59" name="TextBox6" r:id="rId7" imgW="685800" imgH="533520"/>
        </mc:Choice>
        <mc:Fallback>
          <p:control name="TextBox6" r:id="rId7" imgW="685800" imgH="533520">
            <p:pic>
              <p:nvPicPr>
                <p:cNvPr id="0" name="TextBox6"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60" name="TextBox7" r:id="rId8" imgW="685800" imgH="533520"/>
        </mc:Choice>
        <mc:Fallback>
          <p:control name="TextBox7" r:id="rId8" imgW="685800" imgH="533520">
            <p:pic>
              <p:nvPicPr>
                <p:cNvPr id="0" name="TextBox7"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6858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5161" name="TextBox8" r:id="rId9" imgW="685800" imgH="533520"/>
        </mc:Choice>
        <mc:Fallback>
          <p:control name="TextBox8" r:id="rId9" imgW="685800" imgH="533520">
            <p:pic>
              <p:nvPicPr>
                <p:cNvPr id="0" name="TextBox8" descr="Text field for working out the binary value of a decimal number"/>
                <p:cNvPicPr preferRelativeResize="0">
                  <a:picLocks noChangeArrowheads="1" noChangeShapeType="1"/>
                </p:cNvPicPr>
                <p:nvPr/>
              </p:nvPicPr>
              <p:blipFill>
                <a:blip r:embed="rId13">
                  <a:extLst>
                    <a:ext uri="{28A0092B-C50C-407E-A947-70E740481C1C}">
                      <a14:useLocalDpi xmlns:a14="http://schemas.microsoft.com/office/drawing/2010/main" val="0"/>
                    </a:ext>
                  </a:extLst>
                </a:blip>
                <a:srcRect/>
                <a:stretch>
                  <a:fillRect/>
                </a:stretch>
              </p:blipFill>
              <p:spPr bwMode="auto">
                <a:xfrm>
                  <a:off x="7620000" y="4572000"/>
                  <a:ext cx="6858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87032843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childTnLst>
                          </p:cTn>
                        </p:par>
                      </p:childTnLst>
                    </p:cTn>
                  </p:par>
                </p:childTnLst>
              </p:cTn>
              <p:nextCondLst>
                <p:cond evt="onClick" delay="0">
                  <p:tgtEl>
                    <p:spTgt spid="6"/>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22"/>
                    </p:tgtEl>
                  </p:cond>
                </p:stCondLst>
                <p:endSync evt="end" delay="0">
                  <p:rtn val="all"/>
                </p:endSync>
                <p:childTnLst>
                  <p:par>
                    <p:cTn id="21" fill="hold">
                      <p:stCondLst>
                        <p:cond delay="0"/>
                      </p:stCondLst>
                      <p:childTnLst>
                        <p:par>
                          <p:cTn id="22" fill="hold">
                            <p:stCondLst>
                              <p:cond delay="0"/>
                            </p:stCondLst>
                            <p:childTnLst>
                              <p:par>
                                <p:cTn id="23" presetID="10" presetClass="exit" presetSubtype="0" fill="hold" grpId="0" nodeType="clickEffect">
                                  <p:stCondLst>
                                    <p:cond delay="0"/>
                                  </p:stCondLst>
                                  <p:childTnLst>
                                    <p:animEffect transition="out" filter="fade">
                                      <p:cBhvr>
                                        <p:cTn id="24" dur="500"/>
                                        <p:tgtEl>
                                          <p:spTgt spid="22"/>
                                        </p:tgtEl>
                                      </p:cBhvr>
                                    </p:animEffect>
                                    <p:set>
                                      <p:cBhvr>
                                        <p:cTn id="25"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0" presetClass="exit" presetSubtype="0" fill="hold" grpId="0" nodeType="clickEffect">
                                  <p:stCondLst>
                                    <p:cond delay="0"/>
                                  </p:stCondLst>
                                  <p:childTnLst>
                                    <p:animEffect transition="out" filter="fade">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0" presetClass="exit" presetSubtype="0" fill="hold" grpId="0" nodeType="clickEffect">
                                  <p:stCondLst>
                                    <p:cond delay="0"/>
                                  </p:stCondLst>
                                  <p:childTnLst>
                                    <p:animEffect transition="out" filter="fade">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0" presetClass="exit" presetSubtype="0" fill="hold" grpId="0" nodeType="clickEffect">
                                  <p:stCondLst>
                                    <p:cond delay="0"/>
                                  </p:stCondLst>
                                  <p:childTnLst>
                                    <p:animEffect transition="out" filter="fade">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6"/>
                    </p:tgtEl>
                  </p:cond>
                </p:stCondLst>
                <p:endSync evt="end" delay="0">
                  <p:rtn val="all"/>
                </p:endSync>
                <p:childTnLst>
                  <p:par>
                    <p:cTn id="45" fill="hold">
                      <p:stCondLst>
                        <p:cond delay="0"/>
                      </p:stCondLst>
                      <p:childTnLst>
                        <p:par>
                          <p:cTn id="46" fill="hold">
                            <p:stCondLst>
                              <p:cond delay="0"/>
                            </p:stCondLst>
                            <p:childTnLst>
                              <p:par>
                                <p:cTn id="47" presetID="10" presetClass="exit" presetSubtype="0" fill="hold" grpId="0" nodeType="clickEffect">
                                  <p:stCondLst>
                                    <p:cond delay="0"/>
                                  </p:stCondLst>
                                  <p:childTnLst>
                                    <p:animEffect transition="out" filter="fade">
                                      <p:cBhvr>
                                        <p:cTn id="48" dur="500"/>
                                        <p:tgtEl>
                                          <p:spTgt spid="26"/>
                                        </p:tgtEl>
                                      </p:cBhvr>
                                    </p:animEffect>
                                    <p:set>
                                      <p:cBhvr>
                                        <p:cTn id="49" dur="1" fill="hold">
                                          <p:stCondLst>
                                            <p:cond delay="499"/>
                                          </p:stCondLst>
                                        </p:cTn>
                                        <p:tgtEl>
                                          <p:spTgt spid="26"/>
                                        </p:tgtEl>
                                        <p:attrNameLst>
                                          <p:attrName>style.visibility</p:attrName>
                                        </p:attrNameLst>
                                      </p:cBhvr>
                                      <p:to>
                                        <p:strVal val="hidden"/>
                                      </p:to>
                                    </p:set>
                                  </p:childTnLst>
                                </p:cTn>
                              </p:par>
                            </p:childTnLst>
                          </p:cTn>
                        </p:par>
                      </p:childTnLst>
                    </p:cTn>
                  </p:par>
                </p:childTnLst>
              </p:cTn>
              <p:nextCondLst>
                <p:cond evt="onClick" delay="0">
                  <p:tgtEl>
                    <p:spTgt spid="26"/>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childTnLst>
        </p:cTn>
      </p:par>
    </p:tnLst>
    <p:bldLst>
      <p:bldP spid="20" grpId="0" animBg="1"/>
      <p:bldP spid="21" grpId="0" animBg="1"/>
      <p:bldP spid="22" grpId="0" animBg="1"/>
      <p:bldP spid="23" grpId="0" animBg="1"/>
      <p:bldP spid="24" grpId="0" animBg="1"/>
      <p:bldP spid="25" grpId="0" animBg="1"/>
      <p:bldP spid="26" grpId="0" animBg="1"/>
      <p:bldP spid="2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descr="Organisational table for converting binary  numbers to decimal numbers" title="Organisational table for converting binary  numbers to decimal numbers"/>
          <p:cNvGraphicFramePr>
            <a:graphicFrameLocks noGrp="1"/>
          </p:cNvGraphicFramePr>
          <p:nvPr>
            <p:extLst>
              <p:ext uri="{D42A27DB-BD31-4B8C-83A1-F6EECF244321}">
                <p14:modId xmlns:p14="http://schemas.microsoft.com/office/powerpoint/2010/main" val="242076532"/>
              </p:ext>
            </p:extLst>
          </p:nvPr>
        </p:nvGraphicFramePr>
        <p:xfrm>
          <a:off x="819148" y="1143000"/>
          <a:ext cx="7562855" cy="1005840"/>
        </p:xfrm>
        <a:graphic>
          <a:graphicData uri="http://schemas.openxmlformats.org/drawingml/2006/table">
            <a:tbl>
              <a:tblPr firstRow="1" bandRow="1">
                <a:tableStyleId>{5C22544A-7EE6-4342-B048-85BDC9FD1C3A}</a:tableStyleId>
              </a:tblPr>
              <a:tblGrid>
                <a:gridCol w="1450599"/>
                <a:gridCol w="764032"/>
                <a:gridCol w="764032"/>
                <a:gridCol w="764032"/>
                <a:gridCol w="764032"/>
                <a:gridCol w="764032"/>
                <a:gridCol w="764032"/>
                <a:gridCol w="764032"/>
                <a:gridCol w="764032"/>
              </a:tblGrid>
              <a:tr h="307480">
                <a:tc>
                  <a:txBody>
                    <a:bodyPr/>
                    <a:lstStyle/>
                    <a:p>
                      <a:pPr algn="ctr"/>
                      <a:r>
                        <a:rPr lang="en-AU" dirty="0" smtClean="0"/>
                        <a:t>Power of 2</a:t>
                      </a:r>
                      <a:endParaRPr lang="en-AU" dirty="0"/>
                    </a:p>
                  </a:txBody>
                  <a:tcPr anchor="ctr"/>
                </a:tc>
                <a:tc>
                  <a:txBody>
                    <a:bodyPr/>
                    <a:lstStyle/>
                    <a:p>
                      <a:pPr algn="ctr"/>
                      <a:r>
                        <a:rPr lang="en-AU" dirty="0" smtClean="0"/>
                        <a:t>2</a:t>
                      </a:r>
                      <a:r>
                        <a:rPr lang="en-AU" baseline="30000" dirty="0" smtClean="0"/>
                        <a:t>7</a:t>
                      </a:r>
                      <a:endParaRPr lang="en-AU" baseline="30000" dirty="0"/>
                    </a:p>
                  </a:txBody>
                  <a:tcPr anchor="ctr"/>
                </a:tc>
                <a:tc>
                  <a:txBody>
                    <a:bodyPr/>
                    <a:lstStyle/>
                    <a:p>
                      <a:pPr algn="ctr"/>
                      <a:r>
                        <a:rPr lang="en-AU" dirty="0" smtClean="0"/>
                        <a:t>2</a:t>
                      </a:r>
                      <a:r>
                        <a:rPr lang="en-AU" baseline="30000" dirty="0" smtClean="0"/>
                        <a:t>6</a:t>
                      </a:r>
                      <a:endParaRPr lang="en-AU" baseline="30000" dirty="0"/>
                    </a:p>
                  </a:txBody>
                  <a:tcPr anchor="ctr"/>
                </a:tc>
                <a:tc>
                  <a:txBody>
                    <a:bodyPr/>
                    <a:lstStyle/>
                    <a:p>
                      <a:pPr algn="ctr"/>
                      <a:r>
                        <a:rPr lang="en-AU" dirty="0" smtClean="0"/>
                        <a:t>2</a:t>
                      </a:r>
                      <a:r>
                        <a:rPr lang="en-AU" baseline="30000" dirty="0" smtClean="0"/>
                        <a:t>5</a:t>
                      </a:r>
                      <a:endParaRPr lang="en-AU" baseline="30000" dirty="0"/>
                    </a:p>
                  </a:txBody>
                  <a:tcPr anchor="ctr"/>
                </a:tc>
                <a:tc>
                  <a:txBody>
                    <a:bodyPr/>
                    <a:lstStyle/>
                    <a:p>
                      <a:pPr algn="ctr"/>
                      <a:r>
                        <a:rPr lang="en-AU" dirty="0" smtClean="0"/>
                        <a:t>2</a:t>
                      </a:r>
                      <a:r>
                        <a:rPr lang="en-AU" baseline="30000" dirty="0" smtClean="0"/>
                        <a:t>4</a:t>
                      </a:r>
                      <a:endParaRPr lang="en-AU" baseline="30000" dirty="0"/>
                    </a:p>
                  </a:txBody>
                  <a:tcPr anchor="ctr"/>
                </a:tc>
                <a:tc>
                  <a:txBody>
                    <a:bodyPr/>
                    <a:lstStyle/>
                    <a:p>
                      <a:pPr algn="ctr"/>
                      <a:r>
                        <a:rPr lang="en-AU" dirty="0" smtClean="0"/>
                        <a:t>2</a:t>
                      </a:r>
                      <a:r>
                        <a:rPr lang="en-AU" baseline="30000" dirty="0" smtClean="0"/>
                        <a:t>3</a:t>
                      </a:r>
                      <a:endParaRPr lang="en-AU" baseline="30000" dirty="0"/>
                    </a:p>
                  </a:txBody>
                  <a:tcPr anchor="ctr"/>
                </a:tc>
                <a:tc>
                  <a:txBody>
                    <a:bodyPr/>
                    <a:lstStyle/>
                    <a:p>
                      <a:pPr algn="ctr"/>
                      <a:r>
                        <a:rPr lang="en-AU" dirty="0" smtClean="0"/>
                        <a:t>2</a:t>
                      </a:r>
                      <a:r>
                        <a:rPr lang="en-AU" baseline="30000" dirty="0" smtClean="0"/>
                        <a:t>2</a:t>
                      </a:r>
                      <a:endParaRPr lang="en-AU" baseline="30000" dirty="0"/>
                    </a:p>
                  </a:txBody>
                  <a:tcPr anchor="ctr"/>
                </a:tc>
                <a:tc>
                  <a:txBody>
                    <a:bodyPr/>
                    <a:lstStyle/>
                    <a:p>
                      <a:pPr algn="ctr"/>
                      <a:r>
                        <a:rPr lang="en-AU" dirty="0" smtClean="0"/>
                        <a:t>2</a:t>
                      </a:r>
                      <a:r>
                        <a:rPr lang="en-AU" baseline="30000" dirty="0" smtClean="0"/>
                        <a:t>1</a:t>
                      </a:r>
                      <a:endParaRPr lang="en-AU" baseline="30000" dirty="0"/>
                    </a:p>
                  </a:txBody>
                  <a:tcPr anchor="ctr"/>
                </a:tc>
                <a:tc>
                  <a:txBody>
                    <a:bodyPr/>
                    <a:lstStyle/>
                    <a:p>
                      <a:pPr algn="ctr"/>
                      <a:r>
                        <a:rPr lang="en-AU" dirty="0" smtClean="0"/>
                        <a:t>2</a:t>
                      </a:r>
                      <a:r>
                        <a:rPr lang="en-AU" baseline="30000" dirty="0" smtClean="0"/>
                        <a:t>0</a:t>
                      </a:r>
                      <a:endParaRPr lang="en-AU" baseline="30000" dirty="0"/>
                    </a:p>
                  </a:txBody>
                  <a:tcPr anchor="ctr"/>
                </a:tc>
              </a:tr>
              <a:tr h="530720">
                <a:tc>
                  <a:txBody>
                    <a:bodyPr/>
                    <a:lstStyle/>
                    <a:p>
                      <a:pPr algn="ctr"/>
                      <a:r>
                        <a:rPr lang="en-AU" dirty="0" smtClean="0"/>
                        <a:t>Decimal value</a:t>
                      </a:r>
                      <a:endParaRPr lang="en-AU" dirty="0"/>
                    </a:p>
                  </a:txBody>
                  <a:tcPr anchor="ctr"/>
                </a:tc>
                <a:tc>
                  <a:txBody>
                    <a:bodyPr/>
                    <a:lstStyle/>
                    <a:p>
                      <a:pPr algn="ctr"/>
                      <a:r>
                        <a:rPr lang="en-AU" dirty="0" smtClean="0"/>
                        <a:t>128</a:t>
                      </a:r>
                      <a:endParaRPr lang="en-AU" dirty="0"/>
                    </a:p>
                  </a:txBody>
                  <a:tcPr anchor="ctr"/>
                </a:tc>
                <a:tc>
                  <a:txBody>
                    <a:bodyPr/>
                    <a:lstStyle/>
                    <a:p>
                      <a:pPr algn="ctr"/>
                      <a:r>
                        <a:rPr lang="en-AU" dirty="0" smtClean="0"/>
                        <a:t>64</a:t>
                      </a:r>
                      <a:endParaRPr lang="en-AU" dirty="0"/>
                    </a:p>
                  </a:txBody>
                  <a:tcPr anchor="ctr"/>
                </a:tc>
                <a:tc>
                  <a:txBody>
                    <a:bodyPr/>
                    <a:lstStyle/>
                    <a:p>
                      <a:pPr algn="ctr"/>
                      <a:r>
                        <a:rPr lang="en-AU" dirty="0" smtClean="0"/>
                        <a:t>32</a:t>
                      </a:r>
                      <a:endParaRPr lang="en-AU" dirty="0"/>
                    </a:p>
                  </a:txBody>
                  <a:tcPr anchor="ctr"/>
                </a:tc>
                <a:tc>
                  <a:txBody>
                    <a:bodyPr/>
                    <a:lstStyle/>
                    <a:p>
                      <a:pPr algn="ctr"/>
                      <a:r>
                        <a:rPr lang="en-AU" dirty="0" smtClean="0"/>
                        <a:t>16</a:t>
                      </a:r>
                      <a:endParaRPr lang="en-AU"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AU" dirty="0" smtClean="0"/>
                        <a:t>8</a:t>
                      </a:r>
                    </a:p>
                  </a:txBody>
                  <a:tcPr anchor="ctr"/>
                </a:tc>
                <a:tc>
                  <a:txBody>
                    <a:bodyPr/>
                    <a:lstStyle/>
                    <a:p>
                      <a:pPr algn="ctr"/>
                      <a:r>
                        <a:rPr lang="en-AU" dirty="0" smtClean="0"/>
                        <a:t>4</a:t>
                      </a:r>
                      <a:endParaRPr lang="en-AU" dirty="0"/>
                    </a:p>
                  </a:txBody>
                  <a:tcPr anchor="ctr"/>
                </a:tc>
                <a:tc>
                  <a:txBody>
                    <a:bodyPr/>
                    <a:lstStyle/>
                    <a:p>
                      <a:pPr algn="ctr"/>
                      <a:r>
                        <a:rPr lang="en-AU" dirty="0" smtClean="0"/>
                        <a:t>2</a:t>
                      </a:r>
                      <a:endParaRPr lang="en-AU" dirty="0"/>
                    </a:p>
                  </a:txBody>
                  <a:tcPr anchor="ctr"/>
                </a:tc>
                <a:tc>
                  <a:txBody>
                    <a:bodyPr/>
                    <a:lstStyle/>
                    <a:p>
                      <a:pPr algn="ctr"/>
                      <a:r>
                        <a:rPr lang="en-AU" dirty="0" smtClean="0"/>
                        <a:t>1</a:t>
                      </a:r>
                      <a:endParaRPr lang="en-AU" dirty="0"/>
                    </a:p>
                  </a:txBody>
                  <a:tcPr anchor="ctr"/>
                </a:tc>
              </a:tr>
            </a:tbl>
          </a:graphicData>
        </a:graphic>
      </p:graphicFrame>
      <p:sp>
        <p:nvSpPr>
          <p:cNvPr id="19" name="Content Placeholder 2"/>
          <p:cNvSpPr txBox="1">
            <a:spLocks/>
          </p:cNvSpPr>
          <p:nvPr/>
        </p:nvSpPr>
        <p:spPr>
          <a:xfrm>
            <a:off x="959425" y="4267201"/>
            <a:ext cx="2012375" cy="2438399"/>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45720" indent="0">
              <a:buNone/>
            </a:pPr>
            <a:r>
              <a:rPr lang="en-AU" dirty="0" smtClean="0"/>
              <a:t>Answers</a:t>
            </a:r>
          </a:p>
          <a:p>
            <a:pPr marL="45720" indent="0">
              <a:buNone/>
            </a:pPr>
            <a:r>
              <a:rPr lang="en-AU" dirty="0" smtClean="0"/>
              <a:t>1. </a:t>
            </a:r>
          </a:p>
          <a:p>
            <a:pPr marL="45720" indent="0">
              <a:buNone/>
            </a:pPr>
            <a:endParaRPr lang="en-AU" dirty="0" smtClean="0"/>
          </a:p>
          <a:p>
            <a:pPr marL="45720" indent="0">
              <a:buNone/>
            </a:pPr>
            <a:r>
              <a:rPr lang="en-AU" dirty="0" smtClean="0"/>
              <a:t>2. </a:t>
            </a:r>
          </a:p>
          <a:p>
            <a:pPr marL="45720" indent="0">
              <a:buNone/>
            </a:pPr>
            <a:endParaRPr lang="en-AU" dirty="0" smtClean="0"/>
          </a:p>
          <a:p>
            <a:pPr marL="45720" indent="0">
              <a:buNone/>
            </a:pPr>
            <a:r>
              <a:rPr lang="en-AU" dirty="0" smtClean="0"/>
              <a:t>3. </a:t>
            </a:r>
            <a:endParaRPr lang="en-AU" dirty="0"/>
          </a:p>
        </p:txBody>
      </p:sp>
      <p:sp>
        <p:nvSpPr>
          <p:cNvPr id="20" name="Answer 1"/>
          <p:cNvSpPr/>
          <p:nvPr/>
        </p:nvSpPr>
        <p:spPr>
          <a:xfrm>
            <a:off x="2819400" y="4730235"/>
            <a:ext cx="1274708" cy="369332"/>
          </a:xfrm>
          <a:prstGeom prst="rect">
            <a:avLst/>
          </a:prstGeom>
        </p:spPr>
        <p:txBody>
          <a:bodyPr wrap="none">
            <a:spAutoFit/>
          </a:bodyPr>
          <a:lstStyle/>
          <a:p>
            <a:r>
              <a:rPr lang="en-AU" dirty="0" smtClean="0"/>
              <a:t>1000 0001</a:t>
            </a:r>
            <a:endParaRPr lang="en-AU" dirty="0"/>
          </a:p>
        </p:txBody>
      </p:sp>
      <p:sp>
        <p:nvSpPr>
          <p:cNvPr id="21" name="Answer 2"/>
          <p:cNvSpPr/>
          <p:nvPr/>
        </p:nvSpPr>
        <p:spPr>
          <a:xfrm>
            <a:off x="2819400" y="5454135"/>
            <a:ext cx="1240468" cy="369332"/>
          </a:xfrm>
          <a:prstGeom prst="rect">
            <a:avLst/>
          </a:prstGeom>
        </p:spPr>
        <p:txBody>
          <a:bodyPr wrap="none">
            <a:spAutoFit/>
          </a:bodyPr>
          <a:lstStyle/>
          <a:p>
            <a:r>
              <a:rPr lang="en-AU" dirty="0" smtClean="0"/>
              <a:t>0011 0011</a:t>
            </a:r>
            <a:endParaRPr lang="en-AU" dirty="0"/>
          </a:p>
        </p:txBody>
      </p:sp>
      <p:sp>
        <p:nvSpPr>
          <p:cNvPr id="22" name="Answer 3"/>
          <p:cNvSpPr/>
          <p:nvPr/>
        </p:nvSpPr>
        <p:spPr>
          <a:xfrm>
            <a:off x="2819400" y="6178035"/>
            <a:ext cx="1274708" cy="369332"/>
          </a:xfrm>
          <a:prstGeom prst="rect">
            <a:avLst/>
          </a:prstGeom>
        </p:spPr>
        <p:txBody>
          <a:bodyPr wrap="none">
            <a:spAutoFit/>
          </a:bodyPr>
          <a:lstStyle/>
          <a:p>
            <a:r>
              <a:rPr lang="en-AU" dirty="0" smtClean="0"/>
              <a:t>0001 0001</a:t>
            </a:r>
            <a:endParaRPr lang="en-AU" dirty="0"/>
          </a:p>
        </p:txBody>
      </p:sp>
      <p:sp>
        <p:nvSpPr>
          <p:cNvPr id="23" name="Check 1"/>
          <p:cNvSpPr/>
          <p:nvPr/>
        </p:nvSpPr>
        <p:spPr>
          <a:xfrm>
            <a:off x="2833063" y="4730235"/>
            <a:ext cx="2159566" cy="369332"/>
          </a:xfrm>
          <a:prstGeom prst="rect">
            <a:avLst/>
          </a:prstGeom>
        </p:spPr>
        <p:txBody>
          <a:bodyPr wrap="none">
            <a:spAutoFit/>
          </a:bodyPr>
          <a:lstStyle/>
          <a:p>
            <a:r>
              <a:rPr lang="en-AU" dirty="0" smtClean="0"/>
              <a:t>Check your answer</a:t>
            </a:r>
            <a:endParaRPr lang="en-AU" dirty="0"/>
          </a:p>
        </p:txBody>
      </p:sp>
      <p:sp>
        <p:nvSpPr>
          <p:cNvPr id="24" name="Check 2"/>
          <p:cNvSpPr/>
          <p:nvPr/>
        </p:nvSpPr>
        <p:spPr>
          <a:xfrm>
            <a:off x="2833063" y="5454135"/>
            <a:ext cx="2159566" cy="369332"/>
          </a:xfrm>
          <a:prstGeom prst="rect">
            <a:avLst/>
          </a:prstGeom>
        </p:spPr>
        <p:txBody>
          <a:bodyPr wrap="none">
            <a:spAutoFit/>
          </a:bodyPr>
          <a:lstStyle/>
          <a:p>
            <a:r>
              <a:rPr lang="en-AU" dirty="0" smtClean="0"/>
              <a:t>Check your answer</a:t>
            </a:r>
            <a:endParaRPr lang="en-AU" dirty="0"/>
          </a:p>
        </p:txBody>
      </p:sp>
      <p:sp>
        <p:nvSpPr>
          <p:cNvPr id="25" name="Check 3"/>
          <p:cNvSpPr/>
          <p:nvPr/>
        </p:nvSpPr>
        <p:spPr>
          <a:xfrm>
            <a:off x="2833063" y="6178035"/>
            <a:ext cx="2159566" cy="369332"/>
          </a:xfrm>
          <a:prstGeom prst="rect">
            <a:avLst/>
          </a:prstGeom>
        </p:spPr>
        <p:txBody>
          <a:bodyPr wrap="none">
            <a:spAutoFit/>
          </a:bodyPr>
          <a:lstStyle/>
          <a:p>
            <a:r>
              <a:rPr lang="en-AU" dirty="0" smtClean="0"/>
              <a:t>Check your answer</a:t>
            </a:r>
            <a:endParaRPr lang="en-AU" dirty="0"/>
          </a:p>
        </p:txBody>
      </p:sp>
      <p:sp>
        <p:nvSpPr>
          <p:cNvPr id="26" name="Content Placeholder 2"/>
          <p:cNvSpPr txBox="1">
            <a:spLocks/>
          </p:cNvSpPr>
          <p:nvPr/>
        </p:nvSpPr>
        <p:spPr>
          <a:xfrm>
            <a:off x="1074939" y="2286001"/>
            <a:ext cx="7002261" cy="1981200"/>
          </a:xfrm>
          <a:prstGeom prst="rect">
            <a:avLst/>
          </a:prstGeom>
        </p:spPr>
        <p:txBody>
          <a:bodyPr vert="horz" lIns="91440" tIns="45720" rIns="91440" bIns="45720" rtlCol="0">
            <a:normAutofit/>
          </a:bodyPr>
          <a:lst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a:lstStyle>
          <a:p>
            <a:pPr marL="502920" indent="-457200">
              <a:buAutoNum type="arabicPeriod"/>
            </a:pPr>
            <a:r>
              <a:rPr lang="en-AU" dirty="0" smtClean="0"/>
              <a:t>129</a:t>
            </a:r>
          </a:p>
          <a:p>
            <a:pPr marL="502920" indent="-457200">
              <a:buAutoNum type="arabicPeriod"/>
            </a:pPr>
            <a:endParaRPr lang="en-AU" dirty="0" smtClean="0"/>
          </a:p>
          <a:p>
            <a:pPr marL="502920" indent="-457200">
              <a:buAutoNum type="arabicPeriod"/>
            </a:pPr>
            <a:r>
              <a:rPr lang="en-AU" dirty="0" smtClean="0"/>
              <a:t>51</a:t>
            </a:r>
          </a:p>
          <a:p>
            <a:pPr marL="502920" indent="-457200">
              <a:buAutoNum type="arabicPeriod"/>
            </a:pPr>
            <a:endParaRPr lang="en-AU" dirty="0" smtClean="0"/>
          </a:p>
          <a:p>
            <a:pPr marL="502920" indent="-457200">
              <a:buAutoNum type="arabicPeriod"/>
            </a:pPr>
            <a:r>
              <a:rPr lang="en-AU" dirty="0" smtClean="0"/>
              <a:t>17</a:t>
            </a:r>
            <a:endParaRPr lang="en-AU" dirty="0"/>
          </a:p>
        </p:txBody>
      </p:sp>
      <p:sp>
        <p:nvSpPr>
          <p:cNvPr id="2" name="Practive by converting the following binary numbers to decimal"/>
          <p:cNvSpPr>
            <a:spLocks noGrp="1"/>
          </p:cNvSpPr>
          <p:nvPr>
            <p:ph type="title"/>
          </p:nvPr>
        </p:nvSpPr>
        <p:spPr>
          <a:xfrm>
            <a:off x="914400" y="609600"/>
            <a:ext cx="7315200" cy="468297"/>
          </a:xfrm>
        </p:spPr>
        <p:txBody>
          <a:bodyPr>
            <a:normAutofit/>
          </a:bodyPr>
          <a:lstStyle/>
          <a:p>
            <a:r>
              <a:rPr lang="en-AU" sz="2000" dirty="0">
                <a:solidFill>
                  <a:schemeClr val="tx1"/>
                </a:solidFill>
              </a:rPr>
              <a:t>Practice by converting the following binary numbers to </a:t>
            </a:r>
            <a:r>
              <a:rPr lang="en-AU" sz="2000" dirty="0" smtClean="0">
                <a:solidFill>
                  <a:schemeClr val="tx1"/>
                </a:solidFill>
              </a:rPr>
              <a:t>decimal</a:t>
            </a:r>
            <a:endParaRPr lang="en-AU" sz="2000" dirty="0"/>
          </a:p>
        </p:txBody>
      </p:sp>
    </p:spTree>
    <p:controls>
      <mc:AlternateContent xmlns:mc="http://schemas.openxmlformats.org/markup-compatibility/2006">
        <mc:Choice xmlns:v="urn:schemas-microsoft-com:vml" Requires="v">
          <p:control spid="6163" name="TextBox28" r:id="rId2" imgW="1219320" imgH="533520"/>
        </mc:Choice>
        <mc:Fallback>
          <p:control name="TextBox28" r:id="rId2" imgW="1219320" imgH="533520">
            <p:pic>
              <p:nvPicPr>
                <p:cNvPr id="0" name="TextBox28" descr="Text field for working out the binary value of a decimal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46482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6164" name="TextBox29" r:id="rId3" imgW="1219320" imgH="533520"/>
        </mc:Choice>
        <mc:Fallback>
          <p:control name="TextBox29" r:id="rId3" imgW="1219320" imgH="533520">
            <p:pic>
              <p:nvPicPr>
                <p:cNvPr id="0" name="TextBox29" descr="Text field for working out the binary value of a decimal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53340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6165" name="TextBox33" r:id="rId4" imgW="1219320" imgH="533520"/>
        </mc:Choice>
        <mc:Fallback>
          <p:control name="TextBox33" r:id="rId4" imgW="1219320" imgH="533520">
            <p:pic>
              <p:nvPicPr>
                <p:cNvPr id="0" name="TextBox33" descr="Text field for working out the binary value of a decimal number"/>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6096000"/>
                  <a:ext cx="1219200" cy="533400"/>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extLst>
      <p:ext uri="{BB962C8B-B14F-4D97-AF65-F5344CB8AC3E}">
        <p14:creationId xmlns:p14="http://schemas.microsoft.com/office/powerpoint/2010/main" val="267326338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3"/>
                                        </p:tgtEl>
                                      </p:cBhvr>
                                    </p:animEffect>
                                    <p:set>
                                      <p:cBhvr>
                                        <p:cTn id="7" dur="1" fill="hold">
                                          <p:stCondLst>
                                            <p:cond delay="499"/>
                                          </p:stCondLst>
                                        </p:cTn>
                                        <p:tgtEl>
                                          <p:spTgt spid="23"/>
                                        </p:tgtEl>
                                        <p:attrNameLst>
                                          <p:attrName>style.visibility</p:attrName>
                                        </p:attrNameLst>
                                      </p:cBhvr>
                                      <p:to>
                                        <p:strVal val="hidden"/>
                                      </p:to>
                                    </p:se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500"/>
                                        <p:tgtEl>
                                          <p:spTgt spid="20"/>
                                        </p:tgtEl>
                                      </p:cBhvr>
                                    </p:animEffect>
                                  </p:childTnLst>
                                </p:cTn>
                              </p:par>
                            </p:childTnLst>
                          </p:cTn>
                        </p:par>
                      </p:childTnLst>
                    </p:cTn>
                  </p:par>
                </p:childTnLst>
              </p:cTn>
              <p:nextCondLst>
                <p:cond evt="onClick" delay="0">
                  <p:tgtEl>
                    <p:spTgt spid="23"/>
                  </p:tgtEl>
                </p:cond>
              </p:nextCondLst>
            </p:seq>
            <p:seq concurrent="1" nextAc="seek">
              <p:cTn id="12" restart="whenNotActive" fill="hold" evtFilter="cancelBubble" nodeType="interactiveSeq">
                <p:stCondLst>
                  <p:cond evt="onClick" delay="0">
                    <p:tgtEl>
                      <p:spTgt spid="24"/>
                    </p:tgtEl>
                  </p:cond>
                </p:stCondLst>
                <p:endSync evt="end" delay="0">
                  <p:rtn val="all"/>
                </p:endSync>
                <p:childTnLst>
                  <p:par>
                    <p:cTn id="13" fill="hold">
                      <p:stCondLst>
                        <p:cond delay="0"/>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4"/>
                                        </p:tgtEl>
                                      </p:cBhvr>
                                    </p:animEffect>
                                    <p:set>
                                      <p:cBhvr>
                                        <p:cTn id="17" dur="1" fill="hold">
                                          <p:stCondLst>
                                            <p:cond delay="499"/>
                                          </p:stCondLst>
                                        </p:cTn>
                                        <p:tgtEl>
                                          <p:spTgt spid="24"/>
                                        </p:tgtEl>
                                        <p:attrNameLst>
                                          <p:attrName>style.visibility</p:attrName>
                                        </p:attrNameLst>
                                      </p:cBhvr>
                                      <p:to>
                                        <p:strVal val="hidden"/>
                                      </p:to>
                                    </p:se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fade">
                                      <p:cBhvr>
                                        <p:cTn id="21" dur="500"/>
                                        <p:tgtEl>
                                          <p:spTgt spid="21"/>
                                        </p:tgtEl>
                                      </p:cBhvr>
                                    </p:animEffect>
                                  </p:childTnLst>
                                </p:cTn>
                              </p:par>
                            </p:childTnLst>
                          </p:cTn>
                        </p:par>
                      </p:childTnLst>
                    </p:cTn>
                  </p:par>
                </p:childTnLst>
              </p:cTn>
              <p:nextCondLst>
                <p:cond evt="onClick" delay="0">
                  <p:tgtEl>
                    <p:spTgt spid="24"/>
                  </p:tgtEl>
                </p:cond>
              </p:nextCondLst>
            </p:seq>
            <p:seq concurrent="1" nextAc="seek">
              <p:cTn id="22" restart="whenNotActive" fill="hold" evtFilter="cancelBubble" nodeType="interactiveSeq">
                <p:stCondLst>
                  <p:cond evt="onClick" delay="0">
                    <p:tgtEl>
                      <p:spTgt spid="25"/>
                    </p:tgtEl>
                  </p:cond>
                </p:stCondLst>
                <p:endSync evt="end" delay="0">
                  <p:rtn val="all"/>
                </p:endSync>
                <p:childTnLst>
                  <p:par>
                    <p:cTn id="23" fill="hold">
                      <p:stCondLst>
                        <p:cond delay="0"/>
                      </p:stCondLst>
                      <p:childTnLst>
                        <p:par>
                          <p:cTn id="24" fill="hold">
                            <p:stCondLst>
                              <p:cond delay="0"/>
                            </p:stCondLst>
                            <p:childTnLst>
                              <p:par>
                                <p:cTn id="25" presetID="10" presetClass="exit" presetSubtype="0" fill="hold" grpId="0" nodeType="clickEffect">
                                  <p:stCondLst>
                                    <p:cond delay="0"/>
                                  </p:stCondLst>
                                  <p:childTnLst>
                                    <p:animEffect transition="out" filter="fade">
                                      <p:cBhvr>
                                        <p:cTn id="26" dur="500"/>
                                        <p:tgtEl>
                                          <p:spTgt spid="25"/>
                                        </p:tgtEl>
                                      </p:cBhvr>
                                    </p:animEffect>
                                    <p:set>
                                      <p:cBhvr>
                                        <p:cTn id="27" dur="1" fill="hold">
                                          <p:stCondLst>
                                            <p:cond delay="499"/>
                                          </p:stCondLst>
                                        </p:cTn>
                                        <p:tgtEl>
                                          <p:spTgt spid="25"/>
                                        </p:tgtEl>
                                        <p:attrNameLst>
                                          <p:attrName>style.visibility</p:attrName>
                                        </p:attrNameLst>
                                      </p:cBhvr>
                                      <p:to>
                                        <p:strVal val="hidden"/>
                                      </p:to>
                                    </p:set>
                                  </p:childTnLst>
                                </p:cTn>
                              </p:par>
                            </p:childTnLst>
                          </p:cTn>
                        </p:par>
                        <p:par>
                          <p:cTn id="28" fill="hold">
                            <p:stCondLst>
                              <p:cond delay="500"/>
                            </p:stCondLst>
                            <p:childTnLst>
                              <p:par>
                                <p:cTn id="29" presetID="10" presetClass="entr" presetSubtype="0" fill="hold" grpId="0" nodeType="afterEffect">
                                  <p:stCondLst>
                                    <p:cond delay="0"/>
                                  </p:stCondLst>
                                  <p:childTnLst>
                                    <p:set>
                                      <p:cBhvr>
                                        <p:cTn id="30" dur="1" fill="hold">
                                          <p:stCondLst>
                                            <p:cond delay="0"/>
                                          </p:stCondLst>
                                        </p:cTn>
                                        <p:tgtEl>
                                          <p:spTgt spid="22"/>
                                        </p:tgtEl>
                                        <p:attrNameLst>
                                          <p:attrName>style.visibility</p:attrName>
                                        </p:attrNameLst>
                                      </p:cBhvr>
                                      <p:to>
                                        <p:strVal val="visible"/>
                                      </p:to>
                                    </p:set>
                                    <p:animEffect transition="in" filter="fade">
                                      <p:cBhvr>
                                        <p:cTn id="31" dur="500"/>
                                        <p:tgtEl>
                                          <p:spTgt spid="22"/>
                                        </p:tgtEl>
                                      </p:cBhvr>
                                    </p:animEffect>
                                  </p:childTnLst>
                                </p:cTn>
                              </p:par>
                            </p:childTnLst>
                          </p:cTn>
                        </p:par>
                      </p:childTnLst>
                    </p:cTn>
                  </p:par>
                </p:childTnLst>
              </p:cTn>
              <p:nextCondLst>
                <p:cond evt="onClick" delay="0">
                  <p:tgtEl>
                    <p:spTgt spid="25"/>
                  </p:tgtEl>
                </p:cond>
              </p:nextCondLst>
            </p:seq>
          </p:childTnLst>
        </p:cTn>
      </p:par>
    </p:tnLst>
    <p:bldLst>
      <p:bldP spid="20" grpId="0"/>
      <p:bldP spid="21" grpId="0"/>
      <p:bldP spid="22" grpId="0"/>
      <p:bldP spid="23" grpId="0"/>
      <p:bldP spid="24" grpId="0"/>
      <p:bldP spid="2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Additional resources</a:t>
            </a:r>
            <a:endParaRPr lang="en-AU" dirty="0"/>
          </a:p>
        </p:txBody>
      </p:sp>
      <p:sp>
        <p:nvSpPr>
          <p:cNvPr id="3" name="Content Placeholder 2"/>
          <p:cNvSpPr>
            <a:spLocks noGrp="1"/>
          </p:cNvSpPr>
          <p:nvPr>
            <p:ph idx="1"/>
          </p:nvPr>
        </p:nvSpPr>
        <p:spPr/>
        <p:txBody>
          <a:bodyPr/>
          <a:lstStyle/>
          <a:p>
            <a:pPr marL="45720" indent="0">
              <a:buNone/>
            </a:pPr>
            <a:r>
              <a:rPr lang="en-AU" dirty="0" smtClean="0"/>
              <a:t>The following website provide more information to help you understand binary numbers:</a:t>
            </a:r>
            <a:endParaRPr lang="en-AU" dirty="0" smtClean="0">
              <a:hlinkClick r:id="rId3"/>
            </a:endParaRPr>
          </a:p>
          <a:p>
            <a:r>
              <a:rPr lang="en-AU" dirty="0" smtClean="0">
                <a:hlinkClick r:id="rId3"/>
              </a:rPr>
              <a:t>http</a:t>
            </a:r>
            <a:r>
              <a:rPr lang="en-AU" dirty="0">
                <a:hlinkClick r:id="rId3"/>
              </a:rPr>
              <a:t>://csunplugged.org/binary-numbers</a:t>
            </a:r>
            <a:r>
              <a:rPr lang="en-AU" dirty="0" smtClean="0">
                <a:hlinkClick r:id="rId3"/>
              </a:rPr>
              <a:t>/</a:t>
            </a:r>
            <a:endParaRPr lang="en-AU" dirty="0" smtClean="0"/>
          </a:p>
          <a:p>
            <a:r>
              <a:rPr lang="en-AU" dirty="0">
                <a:hlinkClick r:id="rId4"/>
              </a:rPr>
              <a:t>http://</a:t>
            </a:r>
            <a:r>
              <a:rPr lang="en-AU" dirty="0" smtClean="0">
                <a:hlinkClick r:id="rId4"/>
              </a:rPr>
              <a:t>www.mathsisfun.com/binary-number-system.html</a:t>
            </a:r>
            <a:endParaRPr lang="en-AU" dirty="0" smtClean="0"/>
          </a:p>
          <a:p>
            <a:endParaRPr lang="en-AU" dirty="0"/>
          </a:p>
        </p:txBody>
      </p:sp>
    </p:spTree>
    <p:extLst>
      <p:ext uri="{BB962C8B-B14F-4D97-AF65-F5344CB8AC3E}">
        <p14:creationId xmlns:p14="http://schemas.microsoft.com/office/powerpoint/2010/main" val="92994292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027&quot;&gt;&lt;/object&gt;&lt;object type=&quot;2&quot; unique_id=&quot;10028&quot;&gt;&lt;object type=&quot;3&quot; unique_id=&quot;10035&quot;&gt;&lt;property id=&quot;20148&quot; value=&quot;5&quot;/&gt;&lt;property id=&quot;20300&quot; value=&quot;Slide 1 - &amp;quot;Binary numbers&amp;quot;&quot;/&gt;&lt;property id=&quot;20307&quot; value=&quot;256&quot;/&gt;&lt;/object&gt;&lt;object type=&quot;3&quot; unique_id=&quot;10036&quot;&gt;&lt;property id=&quot;20148&quot; value=&quot;5&quot;/&gt;&lt;property id=&quot;20300&quot; value=&quot;Slide 2 - &amp;quot;Computers are called digital devices because&amp;quot;&quot;/&gt;&lt;property id=&quot;20307&quot; value=&quot;257&quot;/&gt;&lt;/object&gt;&lt;object type=&quot;3&quot; unique_id=&quot;10053&quot;&gt;&lt;property id=&quot;20148&quot; value=&quot;5&quot;/&gt;&lt;property id=&quot;20300&quot; value=&quot;Slide 3 - &amp;quot;A binary digit can be&amp;quot;&quot;/&gt;&lt;property id=&quot;20307&quot; value=&quot;258&quot;/&gt;&lt;/object&gt;&lt;object type=&quot;3&quot; unique_id=&quot;10109&quot;&gt;&lt;property id=&quot;20148&quot; value=&quot;5&quot;/&gt;&lt;property id=&quot;20300&quot; value=&quot;Slide 4 - &amp;quot;Using binary has the advantage that it has built in accuracy.&amp;quot;&quot;/&gt;&lt;property id=&quot;20307&quot; value=&quot;259&quot;/&gt;&lt;/object&gt;&lt;object type=&quot;3&quot; unique_id=&quot;10110&quot;&gt;&lt;property id=&quot;20148&quot; value=&quot;5&quot;/&gt;&lt;property id=&quot;20300&quot; value=&quot;Slide 5 - &amp;quot;Instructions&amp;quot;&quot;/&gt;&lt;property id=&quot;20307&quot; value=&quot;260&quot;/&gt;&lt;/object&gt;&lt;object type=&quot;3&quot; unique_id=&quot;10111&quot;&gt;&lt;property id=&quot;20148&quot; value=&quot;5&quot;/&gt;&lt;property id=&quot;20300&quot; value=&quot;Slide 6 - &amp;quot;Practice by converting the following binary numbers to decimal&amp;quot;&quot;/&gt;&lt;property id=&quot;20307&quot; value=&quot;262&quot;/&gt;&lt;/object&gt;&lt;object type=&quot;3&quot; unique_id=&quot;10112&quot;&gt;&lt;property id=&quot;20148&quot; value=&quot;5&quot;/&gt;&lt;property id=&quot;20300&quot; value=&quot;Slide 11 - &amp;quot;Instructions: Convert binary to decimal&amp;quot;&quot;/&gt;&lt;property id=&quot;20307&quot; value=&quot;261&quot;/&gt;&lt;/object&gt;&lt;object type=&quot;3&quot; unique_id=&quot;10248&quot;&gt;&lt;property id=&quot;20148&quot; value=&quot;5&quot;/&gt;&lt;property id=&quot;20300&quot; value=&quot;Slide 7 - &amp;quot;Instructions&amp;quot;&quot;/&gt;&lt;property id=&quot;20307&quot; value=&quot;263&quot;/&gt;&lt;/object&gt;&lt;object type=&quot;3&quot; unique_id=&quot;10279&quot;&gt;&lt;property id=&quot;20148&quot; value=&quot;5&quot;/&gt;&lt;property id=&quot;20300&quot; value=&quot;Slide 12 - &amp;quot;Instructions: Convert decimal to binary&amp;quot;&quot;/&gt;&lt;property id=&quot;20307&quot; value=&quot;264&quot;/&gt;&lt;/object&gt;&lt;object type=&quot;3&quot; unique_id=&quot;10313&quot;&gt;&lt;property id=&quot;20148&quot; value=&quot;5&quot;/&gt;&lt;property id=&quot;20300&quot; value=&quot;Slide 8 - &amp;quot;Practice by converting the following binary numbers to decimal&amp;quot;&quot;/&gt;&lt;property id=&quot;20307&quot; value=&quot;265&quot;/&gt;&lt;/object&gt;&lt;object type=&quot;3&quot; unique_id=&quot;10362&quot;&gt;&lt;property id=&quot;20148&quot; value=&quot;5&quot;/&gt;&lt;property id=&quot;20300&quot; value=&quot;Slide 10 - &amp;quot;The end&amp;quot;&quot;/&gt;&lt;property id=&quot;20307&quot; value=&quot;266&quot;/&gt;&lt;/object&gt;&lt;object type=&quot;3&quot; unique_id=&quot;10363&quot;&gt;&lt;property id=&quot;20148&quot; value=&quot;5&quot;/&gt;&lt;property id=&quot;20300&quot; value=&quot;Slide 13 - &amp;quot;Copyright&amp;quot;&quot;/&gt;&lt;property id=&quot;20307&quot; value=&quot;267&quot;/&gt;&lt;/object&gt;&lt;object type=&quot;3&quot; unique_id=&quot;10406&quot;&gt;&lt;property id=&quot;20148&quot; value=&quot;5&quot;/&gt;&lt;property id=&quot;20300&quot; value=&quot;Slide 9 - &amp;quot;Additional resources&amp;quot;&quot;/&gt;&lt;property id=&quot;20307&quot; value=&quot;268&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402</TotalTime>
  <Words>1235</Words>
  <Application>Microsoft Office PowerPoint</Application>
  <PresentationFormat>On-screen Show (4:3)</PresentationFormat>
  <Paragraphs>301</Paragraphs>
  <Slides>13</Slides>
  <Notes>13</Notes>
  <HiddenSlides>3</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Perspective</vt:lpstr>
      <vt:lpstr>Binary numbers</vt:lpstr>
      <vt:lpstr>Computers are called digital devices because</vt:lpstr>
      <vt:lpstr>A binary digit can be</vt:lpstr>
      <vt:lpstr>Using binary has the advantage that it has built in accuracy.</vt:lpstr>
      <vt:lpstr>Instructions</vt:lpstr>
      <vt:lpstr>Practice by converting the following binary numbers to decimal</vt:lpstr>
      <vt:lpstr>Instructions</vt:lpstr>
      <vt:lpstr>Practice by converting the following binary numbers to decimal</vt:lpstr>
      <vt:lpstr>Additional resources</vt:lpstr>
      <vt:lpstr>The end</vt:lpstr>
      <vt:lpstr>Instructions: Convert binary to decimal</vt:lpstr>
      <vt:lpstr>Instructions: Convert decimal to binary</vt:lpstr>
      <vt:lpstr>Copyright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Binary numbers</dc:title>
  <dc:creator>State of NSW Department of Education</dc:creator>
  <cp:lastModifiedBy>Brooks, Michael</cp:lastModifiedBy>
  <cp:revision>39</cp:revision>
  <dcterms:created xsi:type="dcterms:W3CDTF">2006-08-16T00:00:00Z</dcterms:created>
  <dcterms:modified xsi:type="dcterms:W3CDTF">2017-11-28T22:58:01Z</dcterms:modified>
</cp:coreProperties>
</file>